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258" r:id="rId3"/>
    <p:sldId id="308" r:id="rId4"/>
    <p:sldId id="259" r:id="rId5"/>
    <p:sldId id="317" r:id="rId6"/>
    <p:sldId id="316" r:id="rId7"/>
    <p:sldId id="260" r:id="rId8"/>
    <p:sldId id="261" r:id="rId9"/>
    <p:sldId id="307" r:id="rId10"/>
    <p:sldId id="295" r:id="rId11"/>
    <p:sldId id="309" r:id="rId12"/>
    <p:sldId id="310" r:id="rId13"/>
    <p:sldId id="311" r:id="rId14"/>
    <p:sldId id="296" r:id="rId15"/>
    <p:sldId id="297" r:id="rId16"/>
    <p:sldId id="298" r:id="rId17"/>
    <p:sldId id="299" r:id="rId18"/>
    <p:sldId id="300" r:id="rId19"/>
    <p:sldId id="301" r:id="rId20"/>
    <p:sldId id="302" r:id="rId21"/>
    <p:sldId id="303" r:id="rId22"/>
    <p:sldId id="304" r:id="rId23"/>
    <p:sldId id="305" r:id="rId24"/>
    <p:sldId id="306" r:id="rId25"/>
    <p:sldId id="312" r:id="rId26"/>
    <p:sldId id="313" r:id="rId27"/>
    <p:sldId id="314" r:id="rId28"/>
    <p:sldId id="315" r:id="rId29"/>
    <p:sldId id="264" r:id="rId30"/>
    <p:sldId id="265" r:id="rId31"/>
    <p:sldId id="319" r:id="rId32"/>
    <p:sldId id="318" r:id="rId33"/>
    <p:sldId id="333" r:id="rId34"/>
    <p:sldId id="334" r:id="rId35"/>
    <p:sldId id="335" r:id="rId36"/>
    <p:sldId id="336" r:id="rId37"/>
    <p:sldId id="337" r:id="rId38"/>
    <p:sldId id="320" r:id="rId39"/>
    <p:sldId id="339" r:id="rId40"/>
    <p:sldId id="340" r:id="rId41"/>
    <p:sldId id="341" r:id="rId42"/>
    <p:sldId id="342" r:id="rId43"/>
    <p:sldId id="343" r:id="rId44"/>
    <p:sldId id="344" r:id="rId45"/>
    <p:sldId id="321" r:id="rId46"/>
    <p:sldId id="322" r:id="rId47"/>
    <p:sldId id="323" r:id="rId48"/>
    <p:sldId id="324" r:id="rId49"/>
    <p:sldId id="325" r:id="rId50"/>
    <p:sldId id="326" r:id="rId51"/>
    <p:sldId id="327" r:id="rId52"/>
    <p:sldId id="328" r:id="rId53"/>
    <p:sldId id="329" r:id="rId54"/>
    <p:sldId id="330" r:id="rId55"/>
    <p:sldId id="331" r:id="rId56"/>
    <p:sldId id="332" r:id="rId57"/>
    <p:sldId id="273" r:id="rId58"/>
    <p:sldId id="274" r:id="rId59"/>
    <p:sldId id="275" r:id="rId60"/>
    <p:sldId id="338" r:id="rId61"/>
    <p:sldId id="276" r:id="rId62"/>
    <p:sldId id="277" r:id="rId63"/>
    <p:sldId id="278" r:id="rId64"/>
    <p:sldId id="279" r:id="rId65"/>
    <p:sldId id="280" r:id="rId66"/>
    <p:sldId id="281" r:id="rId67"/>
    <p:sldId id="282" r:id="rId68"/>
    <p:sldId id="283" r:id="rId69"/>
    <p:sldId id="284" r:id="rId70"/>
    <p:sldId id="285" r:id="rId71"/>
    <p:sldId id="287" r:id="rId72"/>
    <p:sldId id="288" r:id="rId73"/>
    <p:sldId id="289" r:id="rId74"/>
    <p:sldId id="290" r:id="rId75"/>
    <p:sldId id="291" r:id="rId76"/>
    <p:sldId id="292" r:id="rId77"/>
    <p:sldId id="293" r:id="rId78"/>
    <p:sldId id="345" r:id="rId79"/>
    <p:sldId id="346" r:id="rId80"/>
    <p:sldId id="347" r:id="rId81"/>
    <p:sldId id="348" r:id="rId82"/>
    <p:sldId id="349"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B64BFC2-3843-4819-BFB5-BF6CDDA7DFD8}" type="datetimeFigureOut">
              <a:rPr lang="fa-IR" smtClean="0"/>
              <a:t>11/21/1443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3366303-BD84-4B94-8ED6-BAC7100E4EF4}" type="slidenum">
              <a:rPr lang="fa-IR" smtClean="0"/>
              <a:t>‹#›</a:t>
            </a:fld>
            <a:endParaRPr lang="fa-IR"/>
          </a:p>
        </p:txBody>
      </p:sp>
    </p:spTree>
    <p:extLst>
      <p:ext uri="{BB962C8B-B14F-4D97-AF65-F5344CB8AC3E}">
        <p14:creationId xmlns:p14="http://schemas.microsoft.com/office/powerpoint/2010/main" val="57704560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52375-7019-4F59-8133-BC74EC455CBA}" type="slidenum">
              <a:rPr lang="en-US" smtClean="0"/>
              <a:t>25</a:t>
            </a:fld>
            <a:endParaRPr lang="en-US"/>
          </a:p>
        </p:txBody>
      </p:sp>
    </p:spTree>
    <p:extLst>
      <p:ext uri="{BB962C8B-B14F-4D97-AF65-F5344CB8AC3E}">
        <p14:creationId xmlns:p14="http://schemas.microsoft.com/office/powerpoint/2010/main" val="867286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
        <p:nvSpPr>
          <p:cNvPr id="6" name="Slide Number Placeholder 5"/>
          <p:cNvSpPr>
            <a:spLocks noGrp="1"/>
          </p:cNvSpPr>
          <p:nvPr>
            <p:ph type="sldNum" sz="quarter" idx="12"/>
          </p:nvPr>
        </p:nvSpPr>
        <p:spPr/>
        <p:txBody>
          <a:bodyPr/>
          <a:lstStyle/>
          <a:p>
            <a:fld id="{88BA98E5-5494-4AA7-83FC-515331F95009}" type="slidenum">
              <a:rPr lang="en-US" smtClean="0"/>
              <a:pPr/>
              <a:t>‹#›</a:t>
            </a:fld>
            <a:endParaRPr lang="en-US"/>
          </a:p>
        </p:txBody>
      </p:sp>
    </p:spTree>
    <p:extLst>
      <p:ext uri="{BB962C8B-B14F-4D97-AF65-F5344CB8AC3E}">
        <p14:creationId xmlns:p14="http://schemas.microsoft.com/office/powerpoint/2010/main" val="512498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
        <p:nvSpPr>
          <p:cNvPr id="6" name="Slide Number Placeholder 5"/>
          <p:cNvSpPr>
            <a:spLocks noGrp="1"/>
          </p:cNvSpPr>
          <p:nvPr>
            <p:ph type="sldNum" sz="quarter" idx="12"/>
          </p:nvPr>
        </p:nvSpPr>
        <p:spPr/>
        <p:txBody>
          <a:bodyPr/>
          <a:lstStyle/>
          <a:p>
            <a:fld id="{88BA98E5-5494-4AA7-83FC-515331F95009}" type="slidenum">
              <a:rPr lang="en-US" smtClean="0"/>
              <a:pPr/>
              <a:t>‹#›</a:t>
            </a:fld>
            <a:endParaRPr lang="en-US"/>
          </a:p>
        </p:txBody>
      </p:sp>
    </p:spTree>
    <p:extLst>
      <p:ext uri="{BB962C8B-B14F-4D97-AF65-F5344CB8AC3E}">
        <p14:creationId xmlns:p14="http://schemas.microsoft.com/office/powerpoint/2010/main" val="312386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
        <p:nvSpPr>
          <p:cNvPr id="6" name="Slide Number Placeholder 5"/>
          <p:cNvSpPr>
            <a:spLocks noGrp="1"/>
          </p:cNvSpPr>
          <p:nvPr>
            <p:ph type="sldNum" sz="quarter" idx="12"/>
          </p:nvPr>
        </p:nvSpPr>
        <p:spPr/>
        <p:txBody>
          <a:bodyPr/>
          <a:lstStyle/>
          <a:p>
            <a:fld id="{88BA98E5-5494-4AA7-83FC-515331F95009}" type="slidenum">
              <a:rPr lang="en-US" smtClean="0"/>
              <a:pPr/>
              <a:t>‹#›</a:t>
            </a:fld>
            <a:endParaRPr lang="en-US"/>
          </a:p>
        </p:txBody>
      </p:sp>
    </p:spTree>
    <p:extLst>
      <p:ext uri="{BB962C8B-B14F-4D97-AF65-F5344CB8AC3E}">
        <p14:creationId xmlns:p14="http://schemas.microsoft.com/office/powerpoint/2010/main" val="2150222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1">
              <a:defRPr>
                <a:effectLst/>
                <a:cs typeface="B Titr" pitchFamily="2" charset="-78"/>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gn="just" rtl="1">
              <a:defRPr>
                <a:cs typeface="B Titr" pitchFamily="2" charset="-78"/>
              </a:defRPr>
            </a:lvl1pPr>
            <a:lvl2pPr algn="just" rtl="1">
              <a:defRPr>
                <a:cs typeface="B Titr" pitchFamily="2" charset="-78"/>
              </a:defRPr>
            </a:lvl2pPr>
            <a:lvl3pPr algn="just" rtl="1">
              <a:defRPr>
                <a:cs typeface="B Titr" pitchFamily="2" charset="-78"/>
              </a:defRPr>
            </a:lvl3pPr>
            <a:lvl4pPr algn="just" rtl="1">
              <a:defRPr>
                <a:cs typeface="B Titr" pitchFamily="2" charset="-78"/>
              </a:defRPr>
            </a:lvl4pPr>
            <a:lvl5pPr algn="just" rtl="1">
              <a:defRPr>
                <a:cs typeface="B Titr" pitchFamily="2" charset="-78"/>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
        <p:nvSpPr>
          <p:cNvPr id="6" name="Slide Number Placeholder 5"/>
          <p:cNvSpPr>
            <a:spLocks noGrp="1"/>
          </p:cNvSpPr>
          <p:nvPr>
            <p:ph type="sldNum" sz="quarter" idx="12"/>
          </p:nvPr>
        </p:nvSpPr>
        <p:spPr/>
        <p:txBody>
          <a:bodyPr/>
          <a:lstStyle/>
          <a:p>
            <a:fld id="{88BA98E5-5494-4AA7-83FC-515331F95009}" type="slidenum">
              <a:rPr lang="en-US" smtClean="0"/>
              <a:pPr/>
              <a:t>‹#›</a:t>
            </a:fld>
            <a:endParaRPr lang="en-US"/>
          </a:p>
        </p:txBody>
      </p:sp>
    </p:spTree>
    <p:extLst>
      <p:ext uri="{BB962C8B-B14F-4D97-AF65-F5344CB8AC3E}">
        <p14:creationId xmlns:p14="http://schemas.microsoft.com/office/powerpoint/2010/main" val="200734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
        <p:nvSpPr>
          <p:cNvPr id="6" name="Slide Number Placeholder 5"/>
          <p:cNvSpPr>
            <a:spLocks noGrp="1"/>
          </p:cNvSpPr>
          <p:nvPr>
            <p:ph type="sldNum" sz="quarter" idx="12"/>
          </p:nvPr>
        </p:nvSpPr>
        <p:spPr/>
        <p:txBody>
          <a:bodyPr/>
          <a:lstStyle/>
          <a:p>
            <a:fld id="{88BA98E5-5494-4AA7-83FC-515331F95009}" type="slidenum">
              <a:rPr lang="en-US" smtClean="0"/>
              <a:pPr/>
              <a:t>‹#›</a:t>
            </a:fld>
            <a:endParaRPr lang="en-US"/>
          </a:p>
        </p:txBody>
      </p:sp>
    </p:spTree>
    <p:extLst>
      <p:ext uri="{BB962C8B-B14F-4D97-AF65-F5344CB8AC3E}">
        <p14:creationId xmlns:p14="http://schemas.microsoft.com/office/powerpoint/2010/main" val="270350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fa-IR" smtClean="0"/>
              <a:t>بهار1401</a:t>
            </a:r>
            <a:endParaRPr lang="en-US"/>
          </a:p>
        </p:txBody>
      </p:sp>
      <p:sp>
        <p:nvSpPr>
          <p:cNvPr id="6" name="Footer Placeholder 5"/>
          <p:cNvSpPr>
            <a:spLocks noGrp="1"/>
          </p:cNvSpPr>
          <p:nvPr>
            <p:ph type="ftr" sz="quarter" idx="11"/>
          </p:nvPr>
        </p:nvSpPr>
        <p:spPr/>
        <p:txBody>
          <a:bodyPr/>
          <a:lstStyle/>
          <a:p>
            <a:r>
              <a:rPr lang="fa-IR" smtClean="0"/>
              <a:t>جواد برازنده</a:t>
            </a:r>
            <a:endParaRPr lang="en-US"/>
          </a:p>
        </p:txBody>
      </p:sp>
      <p:sp>
        <p:nvSpPr>
          <p:cNvPr id="7" name="Slide Number Placeholder 6"/>
          <p:cNvSpPr>
            <a:spLocks noGrp="1"/>
          </p:cNvSpPr>
          <p:nvPr>
            <p:ph type="sldNum" sz="quarter" idx="12"/>
          </p:nvPr>
        </p:nvSpPr>
        <p:spPr/>
        <p:txBody>
          <a:bodyPr/>
          <a:lstStyle/>
          <a:p>
            <a:fld id="{88BA98E5-5494-4AA7-83FC-515331F95009}" type="slidenum">
              <a:rPr lang="en-US" smtClean="0"/>
              <a:pPr/>
              <a:t>‹#›</a:t>
            </a:fld>
            <a:endParaRPr lang="en-US"/>
          </a:p>
        </p:txBody>
      </p:sp>
    </p:spTree>
    <p:extLst>
      <p:ext uri="{BB962C8B-B14F-4D97-AF65-F5344CB8AC3E}">
        <p14:creationId xmlns:p14="http://schemas.microsoft.com/office/powerpoint/2010/main" val="150765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fa-IR" smtClean="0"/>
              <a:t>بهار1401</a:t>
            </a:r>
            <a:endParaRPr lang="en-US"/>
          </a:p>
        </p:txBody>
      </p:sp>
      <p:sp>
        <p:nvSpPr>
          <p:cNvPr id="8" name="Footer Placeholder 7"/>
          <p:cNvSpPr>
            <a:spLocks noGrp="1"/>
          </p:cNvSpPr>
          <p:nvPr>
            <p:ph type="ftr" sz="quarter" idx="11"/>
          </p:nvPr>
        </p:nvSpPr>
        <p:spPr/>
        <p:txBody>
          <a:bodyPr/>
          <a:lstStyle/>
          <a:p>
            <a:r>
              <a:rPr lang="fa-IR" smtClean="0"/>
              <a:t>جواد برازنده</a:t>
            </a:r>
            <a:endParaRPr lang="en-US"/>
          </a:p>
        </p:txBody>
      </p:sp>
      <p:sp>
        <p:nvSpPr>
          <p:cNvPr id="9" name="Slide Number Placeholder 8"/>
          <p:cNvSpPr>
            <a:spLocks noGrp="1"/>
          </p:cNvSpPr>
          <p:nvPr>
            <p:ph type="sldNum" sz="quarter" idx="12"/>
          </p:nvPr>
        </p:nvSpPr>
        <p:spPr/>
        <p:txBody>
          <a:bodyPr/>
          <a:lstStyle/>
          <a:p>
            <a:fld id="{88BA98E5-5494-4AA7-83FC-515331F95009}" type="slidenum">
              <a:rPr lang="en-US" smtClean="0"/>
              <a:pPr/>
              <a:t>‹#›</a:t>
            </a:fld>
            <a:endParaRPr lang="en-US"/>
          </a:p>
        </p:txBody>
      </p:sp>
    </p:spTree>
    <p:extLst>
      <p:ext uri="{BB962C8B-B14F-4D97-AF65-F5344CB8AC3E}">
        <p14:creationId xmlns:p14="http://schemas.microsoft.com/office/powerpoint/2010/main" val="173921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fa-IR" smtClean="0"/>
              <a:t>بهار1401</a:t>
            </a:r>
            <a:endParaRPr lang="en-US"/>
          </a:p>
        </p:txBody>
      </p:sp>
      <p:sp>
        <p:nvSpPr>
          <p:cNvPr id="4" name="Footer Placeholder 3"/>
          <p:cNvSpPr>
            <a:spLocks noGrp="1"/>
          </p:cNvSpPr>
          <p:nvPr>
            <p:ph type="ftr" sz="quarter" idx="11"/>
          </p:nvPr>
        </p:nvSpPr>
        <p:spPr/>
        <p:txBody>
          <a:bodyPr/>
          <a:lstStyle/>
          <a:p>
            <a:r>
              <a:rPr lang="fa-IR" smtClean="0"/>
              <a:t>جواد برازنده</a:t>
            </a:r>
            <a:endParaRPr lang="en-US"/>
          </a:p>
        </p:txBody>
      </p:sp>
      <p:sp>
        <p:nvSpPr>
          <p:cNvPr id="5" name="Slide Number Placeholder 4"/>
          <p:cNvSpPr>
            <a:spLocks noGrp="1"/>
          </p:cNvSpPr>
          <p:nvPr>
            <p:ph type="sldNum" sz="quarter" idx="12"/>
          </p:nvPr>
        </p:nvSpPr>
        <p:spPr/>
        <p:txBody>
          <a:bodyPr/>
          <a:lstStyle/>
          <a:p>
            <a:fld id="{88BA98E5-5494-4AA7-83FC-515331F95009}" type="slidenum">
              <a:rPr lang="en-US" smtClean="0"/>
              <a:pPr/>
              <a:t>‹#›</a:t>
            </a:fld>
            <a:endParaRPr lang="en-US"/>
          </a:p>
        </p:txBody>
      </p:sp>
    </p:spTree>
    <p:extLst>
      <p:ext uri="{BB962C8B-B14F-4D97-AF65-F5344CB8AC3E}">
        <p14:creationId xmlns:p14="http://schemas.microsoft.com/office/powerpoint/2010/main" val="59847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a-IR" smtClean="0"/>
              <a:t>بهار1401</a:t>
            </a:r>
            <a:endParaRPr lang="en-US"/>
          </a:p>
        </p:txBody>
      </p:sp>
      <p:sp>
        <p:nvSpPr>
          <p:cNvPr id="3" name="Footer Placeholder 2"/>
          <p:cNvSpPr>
            <a:spLocks noGrp="1"/>
          </p:cNvSpPr>
          <p:nvPr>
            <p:ph type="ftr" sz="quarter" idx="11"/>
          </p:nvPr>
        </p:nvSpPr>
        <p:spPr/>
        <p:txBody>
          <a:bodyPr/>
          <a:lstStyle/>
          <a:p>
            <a:r>
              <a:rPr lang="fa-IR" smtClean="0"/>
              <a:t>جواد برازنده</a:t>
            </a:r>
            <a:endParaRPr lang="en-US"/>
          </a:p>
        </p:txBody>
      </p:sp>
      <p:sp>
        <p:nvSpPr>
          <p:cNvPr id="4" name="Slide Number Placeholder 3"/>
          <p:cNvSpPr>
            <a:spLocks noGrp="1"/>
          </p:cNvSpPr>
          <p:nvPr>
            <p:ph type="sldNum" sz="quarter" idx="12"/>
          </p:nvPr>
        </p:nvSpPr>
        <p:spPr/>
        <p:txBody>
          <a:bodyPr/>
          <a:lstStyle/>
          <a:p>
            <a:fld id="{88BA98E5-5494-4AA7-83FC-515331F95009}" type="slidenum">
              <a:rPr lang="en-US" smtClean="0"/>
              <a:pPr/>
              <a:t>‹#›</a:t>
            </a:fld>
            <a:endParaRPr lang="en-US"/>
          </a:p>
        </p:txBody>
      </p:sp>
    </p:spTree>
    <p:extLst>
      <p:ext uri="{BB962C8B-B14F-4D97-AF65-F5344CB8AC3E}">
        <p14:creationId xmlns:p14="http://schemas.microsoft.com/office/powerpoint/2010/main" val="121697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a-IR" smtClean="0"/>
              <a:t>بهار1401</a:t>
            </a:r>
            <a:endParaRPr lang="en-US"/>
          </a:p>
        </p:txBody>
      </p:sp>
      <p:sp>
        <p:nvSpPr>
          <p:cNvPr id="6" name="Footer Placeholder 5"/>
          <p:cNvSpPr>
            <a:spLocks noGrp="1"/>
          </p:cNvSpPr>
          <p:nvPr>
            <p:ph type="ftr" sz="quarter" idx="11"/>
          </p:nvPr>
        </p:nvSpPr>
        <p:spPr/>
        <p:txBody>
          <a:bodyPr/>
          <a:lstStyle/>
          <a:p>
            <a:r>
              <a:rPr lang="fa-IR" smtClean="0"/>
              <a:t>جواد برازنده</a:t>
            </a:r>
            <a:endParaRPr lang="en-US"/>
          </a:p>
        </p:txBody>
      </p:sp>
      <p:sp>
        <p:nvSpPr>
          <p:cNvPr id="7" name="Slide Number Placeholder 6"/>
          <p:cNvSpPr>
            <a:spLocks noGrp="1"/>
          </p:cNvSpPr>
          <p:nvPr>
            <p:ph type="sldNum" sz="quarter" idx="12"/>
          </p:nvPr>
        </p:nvSpPr>
        <p:spPr/>
        <p:txBody>
          <a:bodyPr/>
          <a:lstStyle/>
          <a:p>
            <a:fld id="{88BA98E5-5494-4AA7-83FC-515331F95009}" type="slidenum">
              <a:rPr lang="en-US" smtClean="0"/>
              <a:pPr/>
              <a:t>‹#›</a:t>
            </a:fld>
            <a:endParaRPr lang="en-US"/>
          </a:p>
        </p:txBody>
      </p:sp>
    </p:spTree>
    <p:extLst>
      <p:ext uri="{BB962C8B-B14F-4D97-AF65-F5344CB8AC3E}">
        <p14:creationId xmlns:p14="http://schemas.microsoft.com/office/powerpoint/2010/main" val="1277698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a-IR" smtClean="0"/>
              <a:t>بهار1401</a:t>
            </a:r>
            <a:endParaRPr lang="en-US"/>
          </a:p>
        </p:txBody>
      </p:sp>
      <p:sp>
        <p:nvSpPr>
          <p:cNvPr id="6" name="Footer Placeholder 5"/>
          <p:cNvSpPr>
            <a:spLocks noGrp="1"/>
          </p:cNvSpPr>
          <p:nvPr>
            <p:ph type="ftr" sz="quarter" idx="11"/>
          </p:nvPr>
        </p:nvSpPr>
        <p:spPr/>
        <p:txBody>
          <a:bodyPr/>
          <a:lstStyle/>
          <a:p>
            <a:r>
              <a:rPr lang="fa-IR" smtClean="0"/>
              <a:t>جواد برازنده</a:t>
            </a:r>
            <a:endParaRPr lang="en-US"/>
          </a:p>
        </p:txBody>
      </p:sp>
      <p:sp>
        <p:nvSpPr>
          <p:cNvPr id="7" name="Slide Number Placeholder 6"/>
          <p:cNvSpPr>
            <a:spLocks noGrp="1"/>
          </p:cNvSpPr>
          <p:nvPr>
            <p:ph type="sldNum" sz="quarter" idx="12"/>
          </p:nvPr>
        </p:nvSpPr>
        <p:spPr/>
        <p:txBody>
          <a:bodyPr/>
          <a:lstStyle/>
          <a:p>
            <a:fld id="{88BA98E5-5494-4AA7-83FC-515331F95009}" type="slidenum">
              <a:rPr lang="en-US" smtClean="0"/>
              <a:pPr/>
              <a:t>‹#›</a:t>
            </a:fld>
            <a:endParaRPr lang="en-US"/>
          </a:p>
        </p:txBody>
      </p:sp>
    </p:spTree>
    <p:extLst>
      <p:ext uri="{BB962C8B-B14F-4D97-AF65-F5344CB8AC3E}">
        <p14:creationId xmlns:p14="http://schemas.microsoft.com/office/powerpoint/2010/main" val="338663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a-IR" smtClean="0"/>
              <a:t>بهار1401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smtClean="0"/>
              <a:t>جواد برازنده</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A98E5-5494-4AA7-83FC-515331F95009}" type="slidenum">
              <a:rPr lang="en-US" smtClean="0"/>
              <a:pPr/>
              <a:t>‹#›</a:t>
            </a:fld>
            <a:endParaRPr lang="en-US"/>
          </a:p>
        </p:txBody>
      </p:sp>
    </p:spTree>
    <p:extLst>
      <p:ext uri="{BB962C8B-B14F-4D97-AF65-F5344CB8AC3E}">
        <p14:creationId xmlns:p14="http://schemas.microsoft.com/office/powerpoint/2010/main" val="3510749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7200" dirty="0" smtClean="0">
                <a:cs typeface="B Titr" panose="00000700000000000000" pitchFamily="2" charset="-78"/>
              </a:rPr>
              <a:t>معاینات سلامت شغلی</a:t>
            </a:r>
            <a:endParaRPr lang="fa-IR" sz="7200" dirty="0">
              <a:cs typeface="B Titr" panose="00000700000000000000" pitchFamily="2" charset="-78"/>
            </a:endParaRPr>
          </a:p>
        </p:txBody>
      </p:sp>
      <p:sp>
        <p:nvSpPr>
          <p:cNvPr id="3" name="Subtitle 2"/>
          <p:cNvSpPr>
            <a:spLocks noGrp="1"/>
          </p:cNvSpPr>
          <p:nvPr>
            <p:ph type="subTitle" idx="1"/>
          </p:nvPr>
        </p:nvSpPr>
        <p:spPr/>
        <p:txBody>
          <a:bodyPr>
            <a:normAutofit/>
          </a:bodyPr>
          <a:lstStyle/>
          <a:p>
            <a:r>
              <a:rPr lang="fa-IR" sz="5400" dirty="0" smtClean="0">
                <a:cs typeface="B Titr" panose="00000700000000000000" pitchFamily="2" charset="-78"/>
              </a:rPr>
              <a:t>بهار1401</a:t>
            </a:r>
          </a:p>
          <a:p>
            <a:endParaRPr lang="fa-IR" sz="5400" dirty="0">
              <a:cs typeface="B Titr" panose="00000700000000000000" pitchFamily="2" charset="-78"/>
            </a:endParaRPr>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202960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a-IR" smtClean="0"/>
              <a:t>بهار1401</a:t>
            </a:r>
            <a:endParaRPr lang="fa-IR"/>
          </a:p>
        </p:txBody>
      </p:sp>
      <p:sp>
        <p:nvSpPr>
          <p:cNvPr id="3" name="Footer Placeholder 2"/>
          <p:cNvSpPr>
            <a:spLocks noGrp="1"/>
          </p:cNvSpPr>
          <p:nvPr>
            <p:ph type="ftr" sz="quarter" idx="11"/>
          </p:nvPr>
        </p:nvSpPr>
        <p:spPr/>
        <p:txBody>
          <a:bodyPr/>
          <a:lstStyle/>
          <a:p>
            <a:r>
              <a:rPr lang="fa-IR" smtClean="0"/>
              <a:t>جواد برازنده</a:t>
            </a:r>
            <a:endParaRPr lang="fa-IR"/>
          </a:p>
        </p:txBody>
      </p:sp>
      <p:sp>
        <p:nvSpPr>
          <p:cNvPr id="4" name="Round Diagonal Corner Rectangle 3"/>
          <p:cNvSpPr/>
          <p:nvPr/>
        </p:nvSpPr>
        <p:spPr bwMode="auto">
          <a:xfrm>
            <a:off x="107504" y="4509120"/>
            <a:ext cx="8856984" cy="2160240"/>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r" rtl="1">
              <a:defRPr/>
            </a:pPr>
            <a:r>
              <a:rPr lang="fa-IR" sz="2400" dirty="0">
                <a:solidFill>
                  <a:srgbClr val="000000"/>
                </a:solidFill>
                <a:cs typeface="B Titr" pitchFamily="2" charset="-78"/>
              </a:rPr>
              <a:t>کلیه واحد های موضوع ماده 85 این قانون که</a:t>
            </a:r>
            <a:r>
              <a:rPr lang="fa-IR" sz="2400" dirty="0">
                <a:solidFill>
                  <a:srgbClr val="FF0066"/>
                </a:solidFill>
                <a:cs typeface="B Titr" pitchFamily="2" charset="-78"/>
              </a:rPr>
              <a:t> شاغلین </a:t>
            </a:r>
            <a:r>
              <a:rPr lang="fa-IR" sz="2400" dirty="0">
                <a:solidFill>
                  <a:srgbClr val="000000"/>
                </a:solidFill>
                <a:cs typeface="B Titr" pitchFamily="2" charset="-78"/>
              </a:rPr>
              <a:t>در آنها به  اقتضـــای نوع کار در معرض بروز بیمـــاریهای ناشی از کــار قراردارند باید برای همه </a:t>
            </a:r>
            <a:r>
              <a:rPr lang="fa-IR" sz="2400" dirty="0" smtClean="0">
                <a:solidFill>
                  <a:srgbClr val="000000"/>
                </a:solidFill>
                <a:cs typeface="B Titr" pitchFamily="2" charset="-78"/>
              </a:rPr>
              <a:t>افراد </a:t>
            </a:r>
            <a:r>
              <a:rPr lang="fa-IR" sz="2400" dirty="0">
                <a:solidFill>
                  <a:srgbClr val="000000"/>
                </a:solidFill>
                <a:cs typeface="B Titr" pitchFamily="2" charset="-78"/>
              </a:rPr>
              <a:t>مذکور  </a:t>
            </a:r>
            <a:r>
              <a:rPr lang="fa-IR" sz="2400" dirty="0">
                <a:solidFill>
                  <a:srgbClr val="FF0066"/>
                </a:solidFill>
                <a:cs typeface="B Titr" pitchFamily="2" charset="-78"/>
              </a:rPr>
              <a:t>پرونده پزشکی </a:t>
            </a:r>
            <a:r>
              <a:rPr lang="fa-IR" sz="2400" dirty="0">
                <a:solidFill>
                  <a:srgbClr val="FF0000"/>
                </a:solidFill>
                <a:cs typeface="B Titr" pitchFamily="2" charset="-78"/>
              </a:rPr>
              <a:t>تشکیل</a:t>
            </a:r>
            <a:r>
              <a:rPr lang="fa-IR" sz="2400" dirty="0">
                <a:solidFill>
                  <a:srgbClr val="000000"/>
                </a:solidFill>
                <a:cs typeface="B Titr" pitchFamily="2" charset="-78"/>
              </a:rPr>
              <a:t> دهند </a:t>
            </a:r>
            <a:r>
              <a:rPr lang="fa-IR" sz="2400" dirty="0">
                <a:solidFill>
                  <a:srgbClr val="FF0066"/>
                </a:solidFill>
                <a:cs typeface="B Titr" pitchFamily="2" charset="-78"/>
              </a:rPr>
              <a:t>وحداقل سالی یکبار </a:t>
            </a:r>
            <a:r>
              <a:rPr lang="fa-IR" sz="2400" dirty="0">
                <a:solidFill>
                  <a:srgbClr val="000000"/>
                </a:solidFill>
                <a:cs typeface="B Titr" pitchFamily="2" charset="-78"/>
              </a:rPr>
              <a:t>توسط مراکز بهداشتی درمانی ازآنها معاینه وآزمایشهای لازم رابه عمل آورند .ونتیجه را در پرونده کارگاه ضبط نمایند .</a:t>
            </a:r>
          </a:p>
        </p:txBody>
      </p:sp>
      <p:sp>
        <p:nvSpPr>
          <p:cNvPr id="5" name="Rectangle 4"/>
          <p:cNvSpPr/>
          <p:nvPr/>
        </p:nvSpPr>
        <p:spPr>
          <a:xfrm>
            <a:off x="6784240" y="154355"/>
            <a:ext cx="2079848" cy="648072"/>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000" dirty="0" smtClean="0">
                <a:cs typeface="B Titr" panose="00000700000000000000" pitchFamily="2" charset="-78"/>
              </a:rPr>
              <a:t>مخاطبان این قانون</a:t>
            </a:r>
            <a:endParaRPr lang="fa-IR" sz="2000" dirty="0">
              <a:cs typeface="B Titr" panose="00000700000000000000" pitchFamily="2" charset="-78"/>
            </a:endParaRPr>
          </a:p>
        </p:txBody>
      </p:sp>
      <p:sp>
        <p:nvSpPr>
          <p:cNvPr id="6" name="Rectangle 5"/>
          <p:cNvSpPr/>
          <p:nvPr/>
        </p:nvSpPr>
        <p:spPr>
          <a:xfrm>
            <a:off x="6794544" y="2420888"/>
            <a:ext cx="2194272" cy="720328"/>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sz="2400" dirty="0" smtClean="0">
                <a:cs typeface="B Titr" panose="00000700000000000000" pitchFamily="2" charset="-78"/>
              </a:rPr>
              <a:t>وزارت بهداشت</a:t>
            </a:r>
            <a:endParaRPr lang="fa-IR" sz="2400" dirty="0">
              <a:cs typeface="B Titr" panose="00000700000000000000" pitchFamily="2" charset="-78"/>
            </a:endParaRPr>
          </a:p>
        </p:txBody>
      </p:sp>
      <p:sp>
        <p:nvSpPr>
          <p:cNvPr id="7" name="Rectangle 6"/>
          <p:cNvSpPr/>
          <p:nvPr/>
        </p:nvSpPr>
        <p:spPr>
          <a:xfrm>
            <a:off x="6783496" y="1628800"/>
            <a:ext cx="2194272" cy="720328"/>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sz="3200" dirty="0" smtClean="0">
                <a:cs typeface="B Titr" panose="00000700000000000000" pitchFamily="2" charset="-78"/>
              </a:rPr>
              <a:t>شاغلین</a:t>
            </a:r>
            <a:endParaRPr lang="fa-IR" sz="3200" dirty="0">
              <a:cs typeface="B Titr" panose="00000700000000000000" pitchFamily="2" charset="-78"/>
            </a:endParaRPr>
          </a:p>
        </p:txBody>
      </p:sp>
      <p:sp>
        <p:nvSpPr>
          <p:cNvPr id="8" name="Rectangle 7"/>
          <p:cNvSpPr/>
          <p:nvPr/>
        </p:nvSpPr>
        <p:spPr>
          <a:xfrm>
            <a:off x="6783496" y="836712"/>
            <a:ext cx="2194272" cy="720328"/>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sz="3200" dirty="0" smtClean="0">
                <a:cs typeface="B Titr" panose="00000700000000000000" pitchFamily="2" charset="-78"/>
              </a:rPr>
              <a:t>کارفرمایان</a:t>
            </a:r>
            <a:endParaRPr lang="fa-IR" sz="3200" dirty="0">
              <a:cs typeface="B Titr" panose="00000700000000000000" pitchFamily="2" charset="-78"/>
            </a:endParaRPr>
          </a:p>
        </p:txBody>
      </p:sp>
      <p:sp>
        <p:nvSpPr>
          <p:cNvPr id="9" name="Rectangle 8"/>
          <p:cNvSpPr/>
          <p:nvPr/>
        </p:nvSpPr>
        <p:spPr>
          <a:xfrm>
            <a:off x="6770216" y="3212976"/>
            <a:ext cx="2194272" cy="720328"/>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sz="2800" dirty="0" smtClean="0">
                <a:cs typeface="B Titr" panose="00000700000000000000" pitchFamily="2" charset="-78"/>
              </a:rPr>
              <a:t>دستگاه قضایی</a:t>
            </a:r>
            <a:endParaRPr lang="fa-IR" sz="2800" dirty="0">
              <a:cs typeface="B Titr" panose="00000700000000000000" pitchFamily="2" charset="-78"/>
            </a:endParaRPr>
          </a:p>
        </p:txBody>
      </p:sp>
      <p:sp>
        <p:nvSpPr>
          <p:cNvPr id="10" name="TextBox 9"/>
          <p:cNvSpPr txBox="1"/>
          <p:nvPr/>
        </p:nvSpPr>
        <p:spPr>
          <a:xfrm>
            <a:off x="169093" y="908720"/>
            <a:ext cx="3831498"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1">
            <a:spAutoFit/>
          </a:bodyPr>
          <a:lstStyle/>
          <a:p>
            <a:r>
              <a:rPr lang="fa-IR" sz="3200" dirty="0" smtClean="0">
                <a:cs typeface="B Titr" panose="00000700000000000000" pitchFamily="2" charset="-78"/>
              </a:rPr>
              <a:t>فراهم کردن شرایط انجام</a:t>
            </a:r>
            <a:endParaRPr lang="fa-IR" sz="3200" dirty="0">
              <a:cs typeface="B Titr" panose="00000700000000000000" pitchFamily="2" charset="-78"/>
            </a:endParaRPr>
          </a:p>
        </p:txBody>
      </p:sp>
      <p:sp>
        <p:nvSpPr>
          <p:cNvPr id="11" name="TextBox 10"/>
          <p:cNvSpPr txBox="1"/>
          <p:nvPr/>
        </p:nvSpPr>
        <p:spPr>
          <a:xfrm>
            <a:off x="194613" y="1556792"/>
            <a:ext cx="2145139"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1">
            <a:spAutoFit/>
          </a:bodyPr>
          <a:lstStyle/>
          <a:p>
            <a:r>
              <a:rPr lang="fa-IR" sz="3200" dirty="0" smtClean="0">
                <a:cs typeface="B Titr" panose="00000700000000000000" pitchFamily="2" charset="-78"/>
              </a:rPr>
              <a:t>انجام معاینات</a:t>
            </a:r>
            <a:endParaRPr lang="fa-IR" sz="3200" dirty="0">
              <a:cs typeface="B Titr" panose="00000700000000000000" pitchFamily="2" charset="-78"/>
            </a:endParaRPr>
          </a:p>
        </p:txBody>
      </p:sp>
      <p:sp>
        <p:nvSpPr>
          <p:cNvPr id="12" name="TextBox 11"/>
          <p:cNvSpPr txBox="1"/>
          <p:nvPr/>
        </p:nvSpPr>
        <p:spPr>
          <a:xfrm>
            <a:off x="158789" y="2276872"/>
            <a:ext cx="3405099"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1">
            <a:spAutoFit/>
          </a:bodyPr>
          <a:lstStyle/>
          <a:p>
            <a:r>
              <a:rPr lang="fa-IR" sz="3200" dirty="0" smtClean="0">
                <a:cs typeface="B Titr" panose="00000700000000000000" pitchFamily="2" charset="-78"/>
              </a:rPr>
              <a:t>نظارت و گزارش تخلف</a:t>
            </a:r>
            <a:endParaRPr lang="fa-IR" sz="3200" dirty="0">
              <a:cs typeface="B Titr" panose="00000700000000000000" pitchFamily="2" charset="-78"/>
            </a:endParaRPr>
          </a:p>
        </p:txBody>
      </p:sp>
      <p:sp>
        <p:nvSpPr>
          <p:cNvPr id="13" name="TextBox 12"/>
          <p:cNvSpPr txBox="1"/>
          <p:nvPr/>
        </p:nvSpPr>
        <p:spPr>
          <a:xfrm>
            <a:off x="121633" y="2996952"/>
            <a:ext cx="2156361"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1">
            <a:spAutoFit/>
          </a:bodyPr>
          <a:lstStyle/>
          <a:p>
            <a:r>
              <a:rPr lang="fa-IR" sz="3200" dirty="0" smtClean="0">
                <a:cs typeface="B Titr" panose="00000700000000000000" pitchFamily="2" charset="-78"/>
              </a:rPr>
              <a:t>جریمه متخلف</a:t>
            </a:r>
            <a:endParaRPr lang="fa-IR" sz="3200" dirty="0">
              <a:cs typeface="B Titr" panose="00000700000000000000" pitchFamily="2" charset="-78"/>
            </a:endParaRPr>
          </a:p>
        </p:txBody>
      </p:sp>
      <p:sp>
        <p:nvSpPr>
          <p:cNvPr id="14" name="Rectangle 13"/>
          <p:cNvSpPr/>
          <p:nvPr/>
        </p:nvSpPr>
        <p:spPr>
          <a:xfrm>
            <a:off x="259904" y="159122"/>
            <a:ext cx="2079848" cy="648072"/>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3200" dirty="0" smtClean="0">
                <a:cs typeface="B Titr" panose="00000700000000000000" pitchFamily="2" charset="-78"/>
              </a:rPr>
              <a:t>وظیفه</a:t>
            </a:r>
            <a:endParaRPr lang="fa-IR" sz="3200" dirty="0">
              <a:cs typeface="B Titr" panose="00000700000000000000" pitchFamily="2" charset="-78"/>
            </a:endParaRPr>
          </a:p>
        </p:txBody>
      </p:sp>
      <p:cxnSp>
        <p:nvCxnSpPr>
          <p:cNvPr id="18" name="Straight Arrow Connector 17"/>
          <p:cNvCxnSpPr/>
          <p:nvPr/>
        </p:nvCxnSpPr>
        <p:spPr>
          <a:xfrm flipH="1">
            <a:off x="4535996" y="1196752"/>
            <a:ext cx="2124236"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535996" y="1988840"/>
            <a:ext cx="2124236"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373390" y="2708920"/>
            <a:ext cx="2124236"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373390" y="3501008"/>
            <a:ext cx="2124236"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804248" y="4005064"/>
            <a:ext cx="2194272" cy="720328"/>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sz="2800" dirty="0" smtClean="0">
                <a:cs typeface="B Titr" panose="00000700000000000000" pitchFamily="2" charset="-78"/>
              </a:rPr>
              <a:t>اداره کار</a:t>
            </a:r>
            <a:endParaRPr lang="fa-IR" sz="2800" dirty="0">
              <a:cs typeface="B Titr" panose="00000700000000000000" pitchFamily="2" charset="-78"/>
            </a:endParaRPr>
          </a:p>
        </p:txBody>
      </p:sp>
      <p:sp>
        <p:nvSpPr>
          <p:cNvPr id="23" name="TextBox 22"/>
          <p:cNvSpPr txBox="1"/>
          <p:nvPr/>
        </p:nvSpPr>
        <p:spPr>
          <a:xfrm>
            <a:off x="728542" y="3796020"/>
            <a:ext cx="1596912"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1">
            <a:spAutoFit/>
          </a:bodyPr>
          <a:lstStyle/>
          <a:p>
            <a:r>
              <a:rPr lang="fa-IR" sz="3200" dirty="0" smtClean="0">
                <a:cs typeface="B Titr" panose="00000700000000000000" pitchFamily="2" charset="-78"/>
              </a:rPr>
              <a:t>تغییر شغل</a:t>
            </a:r>
            <a:endParaRPr lang="fa-IR" sz="3200" dirty="0">
              <a:cs typeface="B Titr" panose="00000700000000000000" pitchFamily="2" charset="-78"/>
            </a:endParaRPr>
          </a:p>
        </p:txBody>
      </p:sp>
      <p:cxnSp>
        <p:nvCxnSpPr>
          <p:cNvPr id="24" name="Straight Arrow Connector 23"/>
          <p:cNvCxnSpPr/>
          <p:nvPr/>
        </p:nvCxnSpPr>
        <p:spPr>
          <a:xfrm flipH="1">
            <a:off x="4373390" y="4221088"/>
            <a:ext cx="2124236"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Left Arrow 24">
            <a:hlinkClick r:id="rId2" action="ppaction://hlinksldjump"/>
          </p:cNvPr>
          <p:cNvSpPr/>
          <p:nvPr/>
        </p:nvSpPr>
        <p:spPr>
          <a:xfrm>
            <a:off x="2915816" y="3084191"/>
            <a:ext cx="841400" cy="1004216"/>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41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81328"/>
            <a:ext cx="8745076" cy="4525963"/>
          </a:xfrm>
        </p:spPr>
        <p:txBody>
          <a:bodyPr>
            <a:normAutofit fontScale="92500" lnSpcReduction="20000"/>
          </a:bodyPr>
          <a:lstStyle/>
          <a:p>
            <a:pPr marL="109728" indent="0" algn="r">
              <a:buNone/>
            </a:pPr>
            <a:r>
              <a:rPr lang="fa-IR" dirty="0" smtClean="0">
                <a:cs typeface="B Titr" panose="00000700000000000000" pitchFamily="2" charset="-78"/>
              </a:rPr>
              <a:t>متخلفان </a:t>
            </a:r>
            <a:r>
              <a:rPr lang="fa-IR" dirty="0">
                <a:cs typeface="B Titr" panose="00000700000000000000" pitchFamily="2" charset="-78"/>
              </a:rPr>
              <a:t>از هر یک از موارد مذکور در مواد 78 ( قسمت اول)-80-81-82 و 92 برای هر مورد تخلف حسب مورد علاوه بر رفع تخلف با تادیه حقوق کارگر و با هر دو مهلتی که دادگاه با کسب نظر نماینده وزارت کار و امور اجتماعی تعیین خواهد کرد به ازای هر کارگر به ترتیب ذیل محکوم خواهند شد.</a:t>
            </a:r>
            <a:br>
              <a:rPr lang="fa-IR" dirty="0">
                <a:cs typeface="B Titr" panose="00000700000000000000" pitchFamily="2" charset="-78"/>
              </a:rPr>
            </a:br>
            <a:r>
              <a:rPr lang="fa-IR" dirty="0">
                <a:cs typeface="B Titr" panose="00000700000000000000" pitchFamily="2" charset="-78"/>
              </a:rPr>
              <a:t> 1- برای تا10 نفر،30 تا100 برابر حداقل مزد روزانه یک کارگر.</a:t>
            </a:r>
            <a:br>
              <a:rPr lang="fa-IR" dirty="0">
                <a:cs typeface="B Titr" panose="00000700000000000000" pitchFamily="2" charset="-78"/>
              </a:rPr>
            </a:br>
            <a:r>
              <a:rPr lang="fa-IR" dirty="0">
                <a:cs typeface="B Titr" panose="00000700000000000000" pitchFamily="2" charset="-78"/>
              </a:rPr>
              <a:t> 2- برای تا100 نفر نسبت به مازاد 10 نفر، 5 تا 10 برابر حداقل مزد روزانه یک کارگر.</a:t>
            </a:r>
            <a:br>
              <a:rPr lang="fa-IR" dirty="0">
                <a:cs typeface="B Titr" panose="00000700000000000000" pitchFamily="2" charset="-78"/>
              </a:rPr>
            </a:br>
            <a:r>
              <a:rPr lang="fa-IR" dirty="0">
                <a:cs typeface="B Titr" panose="00000700000000000000" pitchFamily="2" charset="-78"/>
              </a:rPr>
              <a:t> 3- برای بالاتر از100 نفر نسبت به مازاد100 نفر- 2 تا 5 برابر حداقل مزد روزانه یک کارگر. در صورت تکرار تخلف ، متخلفان مذکور به 1/1 تا 5/1 برابر حداکثر جرایم نقدی فوق و یا به حبس از 91 روز تا 120 روز محکوم خواهند شد.</a:t>
            </a:r>
          </a:p>
        </p:txBody>
      </p:sp>
      <p:sp>
        <p:nvSpPr>
          <p:cNvPr id="4" name="Round Diagonal Corner Rectangle 3"/>
          <p:cNvSpPr/>
          <p:nvPr/>
        </p:nvSpPr>
        <p:spPr bwMode="auto">
          <a:xfrm>
            <a:off x="5868144" y="188640"/>
            <a:ext cx="3056444" cy="864096"/>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5400" b="1" dirty="0">
                <a:solidFill>
                  <a:srgbClr val="5AF529"/>
                </a:solidFill>
                <a:cs typeface="B Titr" pitchFamily="2" charset="-78"/>
              </a:rPr>
              <a:t>ماده </a:t>
            </a:r>
            <a:r>
              <a:rPr lang="fa-IR" sz="5400" b="1" dirty="0" smtClean="0">
                <a:solidFill>
                  <a:srgbClr val="5AF529"/>
                </a:solidFill>
                <a:cs typeface="B Titr" pitchFamily="2" charset="-78"/>
              </a:rPr>
              <a:t>175</a:t>
            </a:r>
            <a:endParaRPr lang="en-US" sz="5400" b="1" dirty="0">
              <a:solidFill>
                <a:srgbClr val="000000"/>
              </a:solidFill>
              <a:effectLst>
                <a:outerShdw blurRad="38100" dist="38100" dir="2700000" algn="tl">
                  <a:srgbClr val="FFFFFF"/>
                </a:outerShdw>
              </a:effectLst>
              <a:cs typeface="B Titr" pitchFamily="2" charset="-78"/>
            </a:endParaRPr>
          </a:p>
        </p:txBody>
      </p:sp>
    </p:spTree>
    <p:extLst>
      <p:ext uri="{BB962C8B-B14F-4D97-AF65-F5344CB8AC3E}">
        <p14:creationId xmlns:p14="http://schemas.microsoft.com/office/powerpoint/2010/main" val="20839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fa-IR"/>
              <a:t>1400</a:t>
            </a:r>
            <a:endParaRPr lang="en-US"/>
          </a:p>
        </p:txBody>
      </p:sp>
      <p:sp>
        <p:nvSpPr>
          <p:cNvPr id="3" name="Footer Placeholder 2"/>
          <p:cNvSpPr>
            <a:spLocks noGrp="1"/>
          </p:cNvSpPr>
          <p:nvPr>
            <p:ph type="ftr" sz="quarter" idx="11"/>
          </p:nvPr>
        </p:nvSpPr>
        <p:spPr/>
        <p:txBody>
          <a:bodyPr/>
          <a:lstStyle/>
          <a:p>
            <a:pPr>
              <a:defRPr/>
            </a:pPr>
            <a:r>
              <a:rPr lang="fa-IR"/>
              <a:t>برازنده</a:t>
            </a:r>
            <a:endParaRPr lang="en-US"/>
          </a:p>
        </p:txBody>
      </p:sp>
      <p:sp>
        <p:nvSpPr>
          <p:cNvPr id="4" name="Round Diagonal Corner Rectangle 3"/>
          <p:cNvSpPr/>
          <p:nvPr/>
        </p:nvSpPr>
        <p:spPr bwMode="auto">
          <a:xfrm>
            <a:off x="2555776" y="1052736"/>
            <a:ext cx="3960440" cy="1008112"/>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3600" b="1" dirty="0">
                <a:solidFill>
                  <a:srgbClr val="5AF529"/>
                </a:solidFill>
                <a:cs typeface="B Titr" pitchFamily="2" charset="-78"/>
              </a:rPr>
              <a:t>تشکیل پرونده پزشکی</a:t>
            </a:r>
            <a:endParaRPr lang="en-US" sz="3600" b="1" dirty="0">
              <a:solidFill>
                <a:srgbClr val="000000"/>
              </a:solidFill>
              <a:effectLst>
                <a:outerShdw blurRad="38100" dist="38100" dir="2700000" algn="tl">
                  <a:srgbClr val="FFFFFF"/>
                </a:outerShdw>
              </a:effectLst>
              <a:cs typeface="B Titr" pitchFamily="2" charset="-78"/>
            </a:endParaRPr>
          </a:p>
        </p:txBody>
      </p:sp>
      <p:sp>
        <p:nvSpPr>
          <p:cNvPr id="5" name="Round Diagonal Corner Rectangle 4"/>
          <p:cNvSpPr/>
          <p:nvPr/>
        </p:nvSpPr>
        <p:spPr bwMode="auto">
          <a:xfrm rot="19895518">
            <a:off x="681308" y="1233373"/>
            <a:ext cx="2749416" cy="686420"/>
          </a:xfrm>
          <a:prstGeom prst="round2DiagRect">
            <a:avLst>
              <a:gd name="adj1" fmla="val 50000"/>
              <a:gd name="adj2" fmla="val 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rtl="1">
              <a:defRPr/>
            </a:pPr>
            <a:r>
              <a:rPr lang="fa-IR" sz="2400" b="1" dirty="0">
                <a:solidFill>
                  <a:schemeClr val="bg1"/>
                </a:solidFill>
                <a:cs typeface="B Titr" pitchFamily="2" charset="-78"/>
              </a:rPr>
              <a:t>معاینات بدواستخدام</a:t>
            </a:r>
            <a:endParaRPr lang="en-US" sz="2400" b="1" dirty="0">
              <a:solidFill>
                <a:schemeClr val="bg1"/>
              </a:solidFill>
              <a:effectLst>
                <a:outerShdw blurRad="38100" dist="38100" dir="2700000" algn="tl">
                  <a:srgbClr val="FFFFFF"/>
                </a:outerShdw>
              </a:effectLst>
              <a:cs typeface="B Titr" pitchFamily="2" charset="-78"/>
            </a:endParaRPr>
          </a:p>
        </p:txBody>
      </p:sp>
      <p:sp>
        <p:nvSpPr>
          <p:cNvPr id="6" name="Round Diagonal Corner Rectangle 5"/>
          <p:cNvSpPr/>
          <p:nvPr/>
        </p:nvSpPr>
        <p:spPr bwMode="auto">
          <a:xfrm>
            <a:off x="107504" y="3581566"/>
            <a:ext cx="8964488" cy="2655746"/>
          </a:xfrm>
          <a:prstGeom prst="round2DiagRect">
            <a:avLst>
              <a:gd name="adj1" fmla="val 26676"/>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r>
              <a:rPr lang="ar-SA" sz="4000" dirty="0">
                <a:solidFill>
                  <a:srgbClr val="000000"/>
                </a:solidFill>
                <a:cs typeface="B Titr" pitchFamily="2" charset="-78"/>
              </a:rPr>
              <a:t>افراد شاغل‌ در كارگاهها بايد قابليت‌ و استعداد جسماني‌متناسب‌ با كارهاي‌ مرجوع‌ داشته‌ باشند بدين‌ منظور كارفرمايان‌مكلفند قبل‌ از به‌ كار گماردن‌ آنها ترتيب‌ معاينه‌ پزشكي‌ آنهارا بدهند. </a:t>
            </a:r>
            <a:endParaRPr lang="en-US" sz="4000" dirty="0">
              <a:solidFill>
                <a:srgbClr val="000000"/>
              </a:solidFill>
              <a:cs typeface="B Titr" pitchFamily="2" charset="-78"/>
            </a:endParaRPr>
          </a:p>
        </p:txBody>
      </p:sp>
      <p:sp>
        <p:nvSpPr>
          <p:cNvPr id="7" name="Round Diagonal Corner Rectangle 6"/>
          <p:cNvSpPr/>
          <p:nvPr/>
        </p:nvSpPr>
        <p:spPr bwMode="auto">
          <a:xfrm>
            <a:off x="3779912" y="2276872"/>
            <a:ext cx="5184576" cy="1008112"/>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4400" b="1" dirty="0">
                <a:solidFill>
                  <a:srgbClr val="5AF529"/>
                </a:solidFill>
                <a:cs typeface="B Titr" pitchFamily="2" charset="-78"/>
              </a:rPr>
              <a:t>ماده 90 تامین اجتماعی</a:t>
            </a:r>
            <a:endParaRPr lang="en-US" sz="4400" b="1" dirty="0">
              <a:solidFill>
                <a:srgbClr val="000000"/>
              </a:solidFill>
              <a:effectLst>
                <a:outerShdw blurRad="38100" dist="38100" dir="2700000" algn="tl">
                  <a:srgbClr val="FFFFFF"/>
                </a:outerShdw>
              </a:effectLst>
              <a:cs typeface="B Titr" pitchFamily="2" charset="-78"/>
            </a:endParaRPr>
          </a:p>
        </p:txBody>
      </p:sp>
    </p:spTree>
    <p:extLst>
      <p:ext uri="{BB962C8B-B14F-4D97-AF65-F5344CB8AC3E}">
        <p14:creationId xmlns:p14="http://schemas.microsoft.com/office/powerpoint/2010/main" val="4259547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fa-IR"/>
              <a:t>1400</a:t>
            </a:r>
            <a:endParaRPr lang="en-US"/>
          </a:p>
        </p:txBody>
      </p:sp>
      <p:sp>
        <p:nvSpPr>
          <p:cNvPr id="3" name="Footer Placeholder 2"/>
          <p:cNvSpPr>
            <a:spLocks noGrp="1"/>
          </p:cNvSpPr>
          <p:nvPr>
            <p:ph type="ftr" sz="quarter" idx="11"/>
          </p:nvPr>
        </p:nvSpPr>
        <p:spPr/>
        <p:txBody>
          <a:bodyPr/>
          <a:lstStyle/>
          <a:p>
            <a:pPr>
              <a:defRPr/>
            </a:pPr>
            <a:r>
              <a:rPr lang="fa-IR"/>
              <a:t>برازنده</a:t>
            </a:r>
            <a:endParaRPr lang="en-US"/>
          </a:p>
        </p:txBody>
      </p:sp>
      <p:sp>
        <p:nvSpPr>
          <p:cNvPr id="6" name="Round Diagonal Corner Rectangle 5"/>
          <p:cNvSpPr/>
          <p:nvPr/>
        </p:nvSpPr>
        <p:spPr bwMode="auto">
          <a:xfrm>
            <a:off x="107504" y="1556792"/>
            <a:ext cx="8964488" cy="4896544"/>
          </a:xfrm>
          <a:prstGeom prst="round2DiagRect">
            <a:avLst>
              <a:gd name="adj1" fmla="val 26676"/>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just" rtl="1">
              <a:defRPr/>
            </a:pPr>
            <a:r>
              <a:rPr lang="ar-SA" sz="3200" dirty="0">
                <a:solidFill>
                  <a:srgbClr val="000000"/>
                </a:solidFill>
                <a:cs typeface="B Titr" pitchFamily="2" charset="-78"/>
              </a:rPr>
              <a:t>در صورتي‌ كه‌ پس‌ از استخدام‌ مشمولين‌ قانون‌ معلوم‌ شود كه‌نامبردگان‌ در حين‌ استخدام‌ قابليت‌ و استعداد كار مرجوع‌ رانداشته‌ و كارفرما در معاينه‌ پزشكي‌ آنها تعلل‌ كرده‌ است‌ وبالنتيجه‌ بيمه‌شده‌ دچار حادثه‌ شده‌ و يا بيماريش‌ شدت‌ يابدسازمان‌ تأمين‌ خدمات‌ درماني‌ و اين‌ سازمان‌ مقررات‌ اين‌ قانون‌را درباره‌ بيمه‌شده‌ اجرا و هزينه‌هاي‌ مربوط‌ را از كارفرماطبق‌ ماده‌ 50 اين‌ قانون‌ مطالبه‌ و وصول‌ خواهند نمود. </a:t>
            </a:r>
            <a:endParaRPr lang="en-US" sz="3200" dirty="0">
              <a:solidFill>
                <a:srgbClr val="000000"/>
              </a:solidFill>
              <a:cs typeface="B Titr" pitchFamily="2" charset="-78"/>
            </a:endParaRPr>
          </a:p>
        </p:txBody>
      </p:sp>
      <p:sp>
        <p:nvSpPr>
          <p:cNvPr id="7" name="Round Diagonal Corner Rectangle 6"/>
          <p:cNvSpPr/>
          <p:nvPr/>
        </p:nvSpPr>
        <p:spPr bwMode="auto">
          <a:xfrm>
            <a:off x="2339752" y="260648"/>
            <a:ext cx="6624736" cy="1008112"/>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4400" b="1" dirty="0">
                <a:solidFill>
                  <a:srgbClr val="5AF529"/>
                </a:solidFill>
                <a:cs typeface="B Titr" pitchFamily="2" charset="-78"/>
              </a:rPr>
              <a:t>ادامه ماده 90 تامین اجتماعی</a:t>
            </a:r>
            <a:endParaRPr lang="en-US" sz="4400" b="1" dirty="0">
              <a:solidFill>
                <a:srgbClr val="000000"/>
              </a:solidFill>
              <a:effectLst>
                <a:outerShdw blurRad="38100" dist="38100" dir="2700000" algn="tl">
                  <a:srgbClr val="FFFFFF"/>
                </a:outerShdw>
              </a:effectLst>
              <a:cs typeface="B Titr" pitchFamily="2" charset="-78"/>
            </a:endParaRPr>
          </a:p>
        </p:txBody>
      </p:sp>
    </p:spTree>
    <p:extLst>
      <p:ext uri="{BB962C8B-B14F-4D97-AF65-F5344CB8AC3E}">
        <p14:creationId xmlns:p14="http://schemas.microsoft.com/office/powerpoint/2010/main" val="2097032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p:txBody>
          <a:bodyPr/>
          <a:lstStyle/>
          <a:p>
            <a:pPr defTabSz="912813" eaLnBrk="1" hangingPunct="1">
              <a:defRPr/>
            </a:pPr>
            <a:r>
              <a:rPr lang="ar-SA" dirty="0" smtClean="0">
                <a:cs typeface="B Titr" pitchFamily="2" charset="-78"/>
              </a:rPr>
              <a:t>ماده‌ </a:t>
            </a:r>
            <a:r>
              <a:rPr lang="fa-IR" dirty="0" smtClean="0">
                <a:cs typeface="B Titr" pitchFamily="2" charset="-78"/>
              </a:rPr>
              <a:t>88 </a:t>
            </a:r>
            <a:r>
              <a:rPr lang="fa-IR" sz="4400" dirty="0" smtClean="0">
                <a:cs typeface="B Titr" pitchFamily="2" charset="-78"/>
              </a:rPr>
              <a:t>تامین اجتماعی</a:t>
            </a:r>
            <a:endParaRPr lang="fa-IR" dirty="0" smtClean="0">
              <a:cs typeface="B Titr" pitchFamily="2" charset="-78"/>
            </a:endParaRPr>
          </a:p>
        </p:txBody>
      </p:sp>
      <p:sp>
        <p:nvSpPr>
          <p:cNvPr id="4" name="Round Diagonal Corner Rectangle 3"/>
          <p:cNvSpPr/>
          <p:nvPr/>
        </p:nvSpPr>
        <p:spPr bwMode="auto">
          <a:xfrm>
            <a:off x="288032" y="1484784"/>
            <a:ext cx="8532440" cy="5112568"/>
          </a:xfrm>
          <a:prstGeom prst="round2DiagRect">
            <a:avLst>
              <a:gd name="adj1" fmla="val 28056"/>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3600" dirty="0">
                <a:solidFill>
                  <a:srgbClr val="000000"/>
                </a:solidFill>
                <a:ea typeface="B Titr" pitchFamily="2" charset="-78"/>
                <a:cs typeface="B Titr" pitchFamily="2" charset="-78"/>
              </a:rPr>
              <a:t>انجام خدمات بهداشتي مربوط به محيط كاربه عهده كارفرمايا است . بيمه شدگاني كه درمحيط كاربا مواد زيان آور ازقبيل گازهاي سمي ، اشعه وغيره تماس داشته باشند بايد حداقل هرسالي يكبار از طرف سازمان معاينه پزشكي شوند.</a:t>
            </a:r>
            <a:endParaRPr lang="en-US" sz="3600" dirty="0">
              <a:solidFill>
                <a:srgbClr val="000000"/>
              </a:solidFill>
              <a:ea typeface="B Titr" pitchFamily="2" charset="-78"/>
              <a:cs typeface="B Titr" pitchFamily="2" charset="-78"/>
            </a:endParaRPr>
          </a:p>
        </p:txBody>
      </p:sp>
      <p:sp>
        <p:nvSpPr>
          <p:cNvPr id="5" name="Date Placeholder 4"/>
          <p:cNvSpPr>
            <a:spLocks noGrp="1"/>
          </p:cNvSpPr>
          <p:nvPr>
            <p:ph type="dt" sz="quarter" idx="10"/>
          </p:nvPr>
        </p:nvSpPr>
        <p:spPr/>
        <p:txBody>
          <a:bodyPr/>
          <a:lstStyle/>
          <a:p>
            <a:pPr>
              <a:defRPr/>
            </a:pPr>
            <a:r>
              <a:rPr lang="fa-IR" smtClean="0"/>
              <a:t>بهار1401</a:t>
            </a:r>
            <a:endParaRPr lang="en-US"/>
          </a:p>
        </p:txBody>
      </p:sp>
      <p:sp>
        <p:nvSpPr>
          <p:cNvPr id="6" name="Footer Placeholder 5"/>
          <p:cNvSpPr>
            <a:spLocks noGrp="1"/>
          </p:cNvSpPr>
          <p:nvPr>
            <p:ph type="ftr" sz="quarter" idx="11"/>
          </p:nvPr>
        </p:nvSpPr>
        <p:spPr/>
        <p:txBody>
          <a:bodyPr/>
          <a:lstStyle/>
          <a:p>
            <a:pPr>
              <a:defRPr/>
            </a:pPr>
            <a:r>
              <a:rPr lang="fa-IR" smtClean="0"/>
              <a:t>جواد برازنده</a:t>
            </a:r>
            <a:endParaRPr lang="en-US"/>
          </a:p>
        </p:txBody>
      </p:sp>
      <p:sp>
        <p:nvSpPr>
          <p:cNvPr id="2" name="Right Arrow 1">
            <a:hlinkClick r:id="rId2" action="ppaction://hlinksldjump"/>
          </p:cNvPr>
          <p:cNvSpPr/>
          <p:nvPr/>
        </p:nvSpPr>
        <p:spPr>
          <a:xfrm>
            <a:off x="899592" y="5517232"/>
            <a:ext cx="1008112" cy="93610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293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amond(in)">
                                      <p:cBhvr>
                                        <p:cTn id="7" dur="2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p:txBody>
          <a:bodyPr/>
          <a:lstStyle/>
          <a:p>
            <a:pPr defTabSz="912813" eaLnBrk="1" hangingPunct="1">
              <a:defRPr/>
            </a:pPr>
            <a:r>
              <a:rPr lang="ar-SA" dirty="0" smtClean="0">
                <a:cs typeface="B Titr" pitchFamily="2" charset="-78"/>
              </a:rPr>
              <a:t>ماده‌ 61</a:t>
            </a:r>
            <a:r>
              <a:rPr lang="fa-IR" sz="4400" dirty="0" smtClean="0">
                <a:cs typeface="B Titr" pitchFamily="2" charset="-78"/>
              </a:rPr>
              <a:t> تامین اجتماعی</a:t>
            </a:r>
            <a:endParaRPr lang="fa-IR" dirty="0" smtClean="0">
              <a:cs typeface="B Titr" pitchFamily="2" charset="-78"/>
            </a:endParaRPr>
          </a:p>
        </p:txBody>
      </p:sp>
      <p:sp>
        <p:nvSpPr>
          <p:cNvPr id="4" name="Round Diagonal Corner Rectangle 3"/>
          <p:cNvSpPr/>
          <p:nvPr/>
        </p:nvSpPr>
        <p:spPr bwMode="auto">
          <a:xfrm>
            <a:off x="288032" y="1484784"/>
            <a:ext cx="8532440" cy="4824536"/>
          </a:xfrm>
          <a:prstGeom prst="round2DiagRect">
            <a:avLst>
              <a:gd name="adj1" fmla="val 38968"/>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just" defTabSz="912813" rtl="1">
              <a:defRPr/>
            </a:pPr>
            <a:r>
              <a:rPr lang="ar-SA" sz="3600" dirty="0">
                <a:solidFill>
                  <a:srgbClr val="000000"/>
                </a:solidFill>
                <a:ea typeface="B Titr" pitchFamily="2" charset="-78"/>
                <a:cs typeface="B Titr" pitchFamily="2" charset="-78"/>
              </a:rPr>
              <a:t>بيماريهاي‌ حرفه‌اي‌ به‌ موجب‌ جدولي‌ كه‌ به‌ پيشنهاد هيأت‌ مديره‌ به‌ تصويب‌ شوراي‌ عالي‌ سازمان‌ خواهد رسيد تعيين‌مي‌گردد مدت‌ مسئوليت‌ سازمان‌ تأمين‌ خدمات‌ درماني‌ نسبت‌ به‌درمان‌ هريك‌ از بيماريهاي‌ حرفه‌اي‌ پس‌ از تغيير كار بيمه‌شده</a:t>
            </a:r>
            <a:r>
              <a:rPr lang="fa-IR" sz="3600" dirty="0">
                <a:solidFill>
                  <a:srgbClr val="000000"/>
                </a:solidFill>
                <a:ea typeface="B Titr" pitchFamily="2" charset="-78"/>
                <a:cs typeface="B Titr" pitchFamily="2" charset="-78"/>
              </a:rPr>
              <a:t> </a:t>
            </a:r>
            <a:r>
              <a:rPr lang="ar-SA" sz="3600" dirty="0">
                <a:solidFill>
                  <a:srgbClr val="000000"/>
                </a:solidFill>
                <a:ea typeface="B Titr" pitchFamily="2" charset="-78"/>
                <a:cs typeface="B Titr" pitchFamily="2" charset="-78"/>
              </a:rPr>
              <a:t>به‌ شرحي‌ است‌ كه‌ در جدول‌ مزبور قيد مي‌شود.</a:t>
            </a:r>
            <a:endParaRPr lang="fa-IR" sz="3600" dirty="0">
              <a:solidFill>
                <a:srgbClr val="000000"/>
              </a:solidFill>
              <a:ea typeface="B Titr" pitchFamily="2" charset="-78"/>
              <a:cs typeface="B Titr" pitchFamily="2" charset="-78"/>
            </a:endParaRPr>
          </a:p>
        </p:txBody>
      </p:sp>
      <p:sp>
        <p:nvSpPr>
          <p:cNvPr id="5" name="Date Placeholder 4"/>
          <p:cNvSpPr>
            <a:spLocks noGrp="1"/>
          </p:cNvSpPr>
          <p:nvPr>
            <p:ph type="dt" sz="quarter" idx="10"/>
          </p:nvPr>
        </p:nvSpPr>
        <p:spPr/>
        <p:txBody>
          <a:bodyPr/>
          <a:lstStyle/>
          <a:p>
            <a:pPr>
              <a:defRPr/>
            </a:pPr>
            <a:r>
              <a:rPr lang="fa-IR" smtClean="0"/>
              <a:t>بهار1401</a:t>
            </a:r>
            <a:endParaRPr lang="en-US"/>
          </a:p>
        </p:txBody>
      </p:sp>
      <p:sp>
        <p:nvSpPr>
          <p:cNvPr id="6" name="Footer Placeholder 5"/>
          <p:cNvSpPr>
            <a:spLocks noGrp="1"/>
          </p:cNvSpPr>
          <p:nvPr>
            <p:ph type="ftr" sz="quarter" idx="11"/>
          </p:nvPr>
        </p:nvSpPr>
        <p:spPr/>
        <p:txBody>
          <a:bodyPr/>
          <a:lstStyle/>
          <a:p>
            <a:pPr>
              <a:defRPr/>
            </a:pPr>
            <a:r>
              <a:rPr lang="fa-IR" smtClean="0"/>
              <a:t>جواد برازنده</a:t>
            </a:r>
            <a:endParaRPr lang="en-US"/>
          </a:p>
        </p:txBody>
      </p:sp>
      <p:sp>
        <p:nvSpPr>
          <p:cNvPr id="7" name="Right Arrow 6">
            <a:hlinkClick r:id="rId2" action="ppaction://hlinksldjump"/>
          </p:cNvPr>
          <p:cNvSpPr/>
          <p:nvPr/>
        </p:nvSpPr>
        <p:spPr>
          <a:xfrm>
            <a:off x="899592" y="5517232"/>
            <a:ext cx="1008112" cy="93610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377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amond(in)">
                                      <p:cBhvr>
                                        <p:cTn id="7" dur="2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a:xfrm>
            <a:off x="468313" y="0"/>
            <a:ext cx="8229600" cy="1143000"/>
          </a:xfrm>
        </p:spPr>
        <p:txBody>
          <a:bodyPr/>
          <a:lstStyle/>
          <a:p>
            <a:pPr defTabSz="912813" eaLnBrk="1" hangingPunct="1">
              <a:defRPr/>
            </a:pPr>
            <a:r>
              <a:rPr lang="ar-SA" dirty="0" smtClean="0">
                <a:cs typeface="B Titr" pitchFamily="2" charset="-78"/>
              </a:rPr>
              <a:t>ماده‌ </a:t>
            </a:r>
            <a:r>
              <a:rPr lang="fa-IR" dirty="0" smtClean="0">
                <a:cs typeface="B Titr" pitchFamily="2" charset="-78"/>
              </a:rPr>
              <a:t>9</a:t>
            </a:r>
            <a:r>
              <a:rPr lang="ar-SA" dirty="0" smtClean="0">
                <a:cs typeface="B Titr" pitchFamily="2" charset="-78"/>
              </a:rPr>
              <a:t>1</a:t>
            </a:r>
            <a:r>
              <a:rPr lang="fa-IR" sz="4400" dirty="0" smtClean="0">
                <a:cs typeface="B Titr" pitchFamily="2" charset="-78"/>
              </a:rPr>
              <a:t> تامین اجتماعی</a:t>
            </a:r>
            <a:endParaRPr lang="fa-IR" dirty="0" smtClean="0">
              <a:cs typeface="B Titr" pitchFamily="2" charset="-78"/>
            </a:endParaRPr>
          </a:p>
        </p:txBody>
      </p:sp>
      <p:sp>
        <p:nvSpPr>
          <p:cNvPr id="4" name="Round Diagonal Corner Rectangle 3"/>
          <p:cNvSpPr/>
          <p:nvPr/>
        </p:nvSpPr>
        <p:spPr bwMode="auto">
          <a:xfrm>
            <a:off x="179512" y="1268760"/>
            <a:ext cx="8784976" cy="5040560"/>
          </a:xfrm>
          <a:prstGeom prst="round2DiagRect">
            <a:avLst>
              <a:gd name="adj1" fmla="val 26324"/>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just" defTabSz="912813" rtl="1">
              <a:defRPr/>
            </a:pPr>
            <a:r>
              <a:rPr lang="ar-SA" sz="3600" dirty="0">
                <a:solidFill>
                  <a:srgbClr val="000000"/>
                </a:solidFill>
                <a:ea typeface="B Titr" pitchFamily="2" charset="-78"/>
                <a:cs typeface="B Titr" pitchFamily="2" charset="-78"/>
              </a:rPr>
              <a:t>براي‌ تعيين‌ ميزان‌ از كارافتادگي‌ جسمي‌ و روحي‌ بيمه‌شدگان‌ و افراد خانواده‌ آنها كميسيون‌هاي‌ بدوي‌ و تجديدنظر پزشكي‌ تشكيل‌ خواهد شد. ترتيب‌ تشكيل‌ و تعيين‌ اعضاء و ترتيب</a:t>
            </a:r>
            <a:r>
              <a:rPr lang="fa-IR" sz="3600" dirty="0">
                <a:solidFill>
                  <a:srgbClr val="000000"/>
                </a:solidFill>
                <a:ea typeface="B Titr" pitchFamily="2" charset="-78"/>
                <a:cs typeface="B Titr" pitchFamily="2" charset="-78"/>
              </a:rPr>
              <a:t> </a:t>
            </a:r>
            <a:r>
              <a:rPr lang="ar-SA" sz="3600" dirty="0">
                <a:solidFill>
                  <a:srgbClr val="000000"/>
                </a:solidFill>
                <a:ea typeface="B Titr" pitchFamily="2" charset="-78"/>
                <a:cs typeface="B Titr" pitchFamily="2" charset="-78"/>
              </a:rPr>
              <a:t>‌رسيدگي‌ و صدور رأي‌ براساس‌ جدول‌ ميزان‌ از كارافتادگي‌ طبق آئين‌نامه‌اي‌ خواهد بود كه‌ به‌ پيشنهاد اين‌ سازمان‌ و سازمان‌تأمين‌ خدمات‌ درماني‌ به‌ تصويب‌ شوراي‌ عالي‌ مي‌رسد. </a:t>
            </a:r>
            <a:endParaRPr lang="fa-IR" sz="3600" dirty="0">
              <a:solidFill>
                <a:srgbClr val="000000"/>
              </a:solidFill>
              <a:ea typeface="B Titr" pitchFamily="2" charset="-78"/>
              <a:cs typeface="B Titr" pitchFamily="2" charset="-78"/>
            </a:endParaRPr>
          </a:p>
        </p:txBody>
      </p:sp>
      <p:sp>
        <p:nvSpPr>
          <p:cNvPr id="5" name="Date Placeholder 4"/>
          <p:cNvSpPr>
            <a:spLocks noGrp="1"/>
          </p:cNvSpPr>
          <p:nvPr>
            <p:ph type="dt" sz="quarter" idx="10"/>
          </p:nvPr>
        </p:nvSpPr>
        <p:spPr/>
        <p:txBody>
          <a:bodyPr/>
          <a:lstStyle/>
          <a:p>
            <a:pPr>
              <a:defRPr/>
            </a:pPr>
            <a:r>
              <a:rPr lang="fa-IR" smtClean="0"/>
              <a:t>بهار1401</a:t>
            </a:r>
            <a:endParaRPr lang="en-US"/>
          </a:p>
        </p:txBody>
      </p:sp>
      <p:sp>
        <p:nvSpPr>
          <p:cNvPr id="6" name="Footer Placeholder 5"/>
          <p:cNvSpPr>
            <a:spLocks noGrp="1"/>
          </p:cNvSpPr>
          <p:nvPr>
            <p:ph type="ftr" sz="quarter" idx="11"/>
          </p:nvPr>
        </p:nvSpPr>
        <p:spPr/>
        <p:txBody>
          <a:bodyPr/>
          <a:lstStyle/>
          <a:p>
            <a:pPr>
              <a:defRPr/>
            </a:pPr>
            <a:r>
              <a:rPr lang="fa-IR" smtClean="0"/>
              <a:t>جواد برازنده</a:t>
            </a:r>
            <a:endParaRPr lang="en-US"/>
          </a:p>
        </p:txBody>
      </p:sp>
      <p:sp>
        <p:nvSpPr>
          <p:cNvPr id="7" name="Right Arrow 6">
            <a:hlinkClick r:id="rId2" action="ppaction://hlinksldjump"/>
          </p:cNvPr>
          <p:cNvSpPr/>
          <p:nvPr/>
        </p:nvSpPr>
        <p:spPr>
          <a:xfrm>
            <a:off x="899592" y="5517232"/>
            <a:ext cx="1008112" cy="93610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778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amond(in)">
                                      <p:cBhvr>
                                        <p:cTn id="7" dur="2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a:xfrm>
            <a:off x="468313" y="0"/>
            <a:ext cx="8229600" cy="1143000"/>
          </a:xfrm>
        </p:spPr>
        <p:txBody>
          <a:bodyPr/>
          <a:lstStyle/>
          <a:p>
            <a:pPr defTabSz="912813" eaLnBrk="1" hangingPunct="1">
              <a:defRPr/>
            </a:pPr>
            <a:r>
              <a:rPr lang="ar-SA" dirty="0" smtClean="0">
                <a:cs typeface="B Titr" pitchFamily="2" charset="-78"/>
              </a:rPr>
              <a:t>ماده‌ </a:t>
            </a:r>
            <a:r>
              <a:rPr lang="fa-IR" dirty="0" smtClean="0">
                <a:cs typeface="B Titr" pitchFamily="2" charset="-78"/>
              </a:rPr>
              <a:t>71</a:t>
            </a:r>
            <a:r>
              <a:rPr lang="fa-IR" sz="4400" dirty="0" smtClean="0">
                <a:cs typeface="B Titr" pitchFamily="2" charset="-78"/>
              </a:rPr>
              <a:t> تامین اجتماعی</a:t>
            </a:r>
            <a:endParaRPr lang="fa-IR" dirty="0" smtClean="0">
              <a:cs typeface="B Titr" pitchFamily="2" charset="-78"/>
            </a:endParaRPr>
          </a:p>
        </p:txBody>
      </p:sp>
      <p:sp>
        <p:nvSpPr>
          <p:cNvPr id="4" name="Round Diagonal Corner Rectangle 3"/>
          <p:cNvSpPr/>
          <p:nvPr/>
        </p:nvSpPr>
        <p:spPr bwMode="auto">
          <a:xfrm>
            <a:off x="179512" y="1268760"/>
            <a:ext cx="8784976" cy="5040560"/>
          </a:xfrm>
          <a:prstGeom prst="round2DiagRect">
            <a:avLst>
              <a:gd name="adj1" fmla="val 26324"/>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just" defTabSz="912813" rtl="1">
              <a:defRPr/>
            </a:pPr>
            <a:r>
              <a:rPr lang="ar-SA" sz="3600" dirty="0">
                <a:solidFill>
                  <a:srgbClr val="000000"/>
                </a:solidFill>
                <a:ea typeface="B Titr" pitchFamily="2" charset="-78"/>
                <a:cs typeface="B Titr" pitchFamily="2" charset="-78"/>
              </a:rPr>
              <a:t>براي‌ تعيين‌ ميزان‌ از كارافتادگي‌ جسمي‌ و روحي‌ بيمه‌شدگان‌ و افراد خانواده‌ آنها كميسيون‌هاي‌ بدوي‌ و تجديدنظر پزشكي‌ تشكيل‌ خواهد شد. ترتيب‌ تشكيل‌ و تعيين‌ اعضاء و ترتيب</a:t>
            </a:r>
            <a:r>
              <a:rPr lang="fa-IR" sz="3600" dirty="0">
                <a:solidFill>
                  <a:srgbClr val="000000"/>
                </a:solidFill>
                <a:ea typeface="B Titr" pitchFamily="2" charset="-78"/>
                <a:cs typeface="B Titr" pitchFamily="2" charset="-78"/>
              </a:rPr>
              <a:t> </a:t>
            </a:r>
            <a:r>
              <a:rPr lang="ar-SA" sz="3600" dirty="0">
                <a:solidFill>
                  <a:srgbClr val="000000"/>
                </a:solidFill>
                <a:ea typeface="B Titr" pitchFamily="2" charset="-78"/>
                <a:cs typeface="B Titr" pitchFamily="2" charset="-78"/>
              </a:rPr>
              <a:t>‌رسيدگي‌ و صدور رأي‌ براساس‌ جدول‌ ميزان‌ از كارافتادگي‌ طبق آئين‌نامه‌اي‌ خواهد بود كه‌ به‌ پيشنهاد اين‌ سازمان‌ و سازمان‌تأمين‌ خدمات‌ درماني‌ به‌ تصويب‌ شوراي‌ عالي‌ مي‌رسد. </a:t>
            </a:r>
            <a:endParaRPr lang="fa-IR" sz="3600" dirty="0">
              <a:solidFill>
                <a:srgbClr val="000000"/>
              </a:solidFill>
              <a:ea typeface="B Titr" pitchFamily="2" charset="-78"/>
              <a:cs typeface="B Titr" pitchFamily="2" charset="-78"/>
            </a:endParaRPr>
          </a:p>
        </p:txBody>
      </p:sp>
      <p:sp>
        <p:nvSpPr>
          <p:cNvPr id="5" name="Date Placeholder 4"/>
          <p:cNvSpPr>
            <a:spLocks noGrp="1"/>
          </p:cNvSpPr>
          <p:nvPr>
            <p:ph type="dt" sz="quarter" idx="10"/>
          </p:nvPr>
        </p:nvSpPr>
        <p:spPr/>
        <p:txBody>
          <a:bodyPr/>
          <a:lstStyle/>
          <a:p>
            <a:pPr>
              <a:defRPr/>
            </a:pPr>
            <a:r>
              <a:rPr lang="fa-IR" smtClean="0"/>
              <a:t>بهار1401</a:t>
            </a:r>
            <a:endParaRPr lang="en-US"/>
          </a:p>
        </p:txBody>
      </p:sp>
      <p:sp>
        <p:nvSpPr>
          <p:cNvPr id="6" name="Footer Placeholder 5"/>
          <p:cNvSpPr>
            <a:spLocks noGrp="1"/>
          </p:cNvSpPr>
          <p:nvPr>
            <p:ph type="ftr" sz="quarter" idx="11"/>
          </p:nvPr>
        </p:nvSpPr>
        <p:spPr/>
        <p:txBody>
          <a:bodyPr/>
          <a:lstStyle/>
          <a:p>
            <a:pPr>
              <a:defRPr/>
            </a:pPr>
            <a:r>
              <a:rPr lang="fa-IR" smtClean="0"/>
              <a:t>جواد برازنده</a:t>
            </a:r>
            <a:endParaRPr lang="en-US"/>
          </a:p>
        </p:txBody>
      </p:sp>
      <p:sp>
        <p:nvSpPr>
          <p:cNvPr id="7" name="Right Arrow 6">
            <a:hlinkClick r:id="rId2" action="ppaction://hlinksldjump"/>
          </p:cNvPr>
          <p:cNvSpPr/>
          <p:nvPr/>
        </p:nvSpPr>
        <p:spPr>
          <a:xfrm>
            <a:off x="899592" y="5517232"/>
            <a:ext cx="1008112" cy="93610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993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amond(in)">
                                      <p:cBhvr>
                                        <p:cTn id="7" dur="2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a:xfrm>
            <a:off x="468313" y="0"/>
            <a:ext cx="8229600" cy="1143000"/>
          </a:xfrm>
        </p:spPr>
        <p:txBody>
          <a:bodyPr/>
          <a:lstStyle/>
          <a:p>
            <a:pPr defTabSz="912813" eaLnBrk="1" hangingPunct="1">
              <a:defRPr/>
            </a:pPr>
            <a:r>
              <a:rPr lang="ar-SA" dirty="0" smtClean="0">
                <a:cs typeface="B Titr" pitchFamily="2" charset="-78"/>
              </a:rPr>
              <a:t>ماده‌ </a:t>
            </a:r>
            <a:r>
              <a:rPr lang="fa-IR" dirty="0" smtClean="0">
                <a:cs typeface="B Titr" pitchFamily="2" charset="-78"/>
              </a:rPr>
              <a:t>70</a:t>
            </a:r>
            <a:r>
              <a:rPr lang="fa-IR" sz="4400" dirty="0" smtClean="0">
                <a:cs typeface="B Titr" pitchFamily="2" charset="-78"/>
              </a:rPr>
              <a:t> تامین اجتماعی</a:t>
            </a:r>
            <a:endParaRPr lang="fa-IR" dirty="0" smtClean="0">
              <a:cs typeface="B Titr" pitchFamily="2" charset="-78"/>
            </a:endParaRPr>
          </a:p>
        </p:txBody>
      </p:sp>
      <p:sp>
        <p:nvSpPr>
          <p:cNvPr id="4" name="Round Diagonal Corner Rectangle 3"/>
          <p:cNvSpPr/>
          <p:nvPr/>
        </p:nvSpPr>
        <p:spPr bwMode="auto">
          <a:xfrm>
            <a:off x="179512" y="1268760"/>
            <a:ext cx="8784976" cy="5040560"/>
          </a:xfrm>
          <a:prstGeom prst="round2DiagRect">
            <a:avLst>
              <a:gd name="adj1" fmla="val 26324"/>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just" rtl="1">
              <a:defRPr/>
            </a:pPr>
            <a:r>
              <a:rPr lang="ar-SA" sz="3600" dirty="0">
                <a:solidFill>
                  <a:srgbClr val="000000"/>
                </a:solidFill>
                <a:ea typeface="B Titr" pitchFamily="2" charset="-78"/>
                <a:cs typeface="B Titr" pitchFamily="2" charset="-78"/>
              </a:rPr>
              <a:t>بيمه‌شدگاني‌ كه‌ طبق‌ نظر پزشك‌ معالج‌ غير قابل‌ علاج‌ تشخيص‌ داده‌ مي‌شوند پس‌ از انجام‌خدمات‌ توان‌بخشي‌ و اعلام‌ نتيجه‌ توان‌بخشي‌ يا اشتغال‌ چنانچه‌طبق‌ نظر كميسيونهاي‌ پزشكي‌ مذكور در ماده‌ 91 اين‌ قانون‌ توانائي‌خود را كلاً يا بعضاً از دست‌ داده‌ باشند به‌ ترتيب‌ زير با آنها</a:t>
            </a:r>
            <a:r>
              <a:rPr lang="fa-IR" sz="3600" dirty="0">
                <a:solidFill>
                  <a:srgbClr val="000000"/>
                </a:solidFill>
                <a:ea typeface="B Titr" pitchFamily="2" charset="-78"/>
                <a:cs typeface="B Titr" pitchFamily="2" charset="-78"/>
              </a:rPr>
              <a:t> ر</a:t>
            </a:r>
            <a:r>
              <a:rPr lang="ar-SA" sz="3600" dirty="0">
                <a:solidFill>
                  <a:srgbClr val="000000"/>
                </a:solidFill>
                <a:ea typeface="B Titr" pitchFamily="2" charset="-78"/>
                <a:cs typeface="B Titr" pitchFamily="2" charset="-78"/>
              </a:rPr>
              <a:t>فتار خواهد شد</a:t>
            </a:r>
            <a:r>
              <a:rPr lang="fa-IR" sz="3600" dirty="0">
                <a:solidFill>
                  <a:srgbClr val="000000"/>
                </a:solidFill>
                <a:ea typeface="B Titr" pitchFamily="2" charset="-78"/>
                <a:cs typeface="B Titr" pitchFamily="2" charset="-78"/>
              </a:rPr>
              <a:t>.</a:t>
            </a:r>
            <a:r>
              <a:rPr lang="ar-SA" sz="3600" dirty="0">
                <a:solidFill>
                  <a:srgbClr val="000000"/>
                </a:solidFill>
                <a:ea typeface="B Titr" pitchFamily="2" charset="-78"/>
                <a:cs typeface="B Titr" pitchFamily="2" charset="-78"/>
              </a:rPr>
              <a:t> </a:t>
            </a:r>
            <a:endParaRPr lang="en-US" sz="3600" dirty="0">
              <a:solidFill>
                <a:srgbClr val="000000"/>
              </a:solidFill>
              <a:ea typeface="B Titr" pitchFamily="2" charset="-78"/>
              <a:cs typeface="B Titr" pitchFamily="2" charset="-78"/>
            </a:endParaRPr>
          </a:p>
        </p:txBody>
      </p:sp>
      <p:sp>
        <p:nvSpPr>
          <p:cNvPr id="5" name="Date Placeholder 4"/>
          <p:cNvSpPr>
            <a:spLocks noGrp="1"/>
          </p:cNvSpPr>
          <p:nvPr>
            <p:ph type="dt" sz="quarter" idx="10"/>
          </p:nvPr>
        </p:nvSpPr>
        <p:spPr/>
        <p:txBody>
          <a:bodyPr/>
          <a:lstStyle/>
          <a:p>
            <a:pPr>
              <a:defRPr/>
            </a:pPr>
            <a:r>
              <a:rPr lang="fa-IR" smtClean="0"/>
              <a:t>بهار1401</a:t>
            </a:r>
            <a:endParaRPr lang="en-US"/>
          </a:p>
        </p:txBody>
      </p:sp>
      <p:sp>
        <p:nvSpPr>
          <p:cNvPr id="6" name="Footer Placeholder 5"/>
          <p:cNvSpPr>
            <a:spLocks noGrp="1"/>
          </p:cNvSpPr>
          <p:nvPr>
            <p:ph type="ftr" sz="quarter" idx="11"/>
          </p:nvPr>
        </p:nvSpPr>
        <p:spPr/>
        <p:txBody>
          <a:bodyPr/>
          <a:lstStyle/>
          <a:p>
            <a:pPr>
              <a:defRPr/>
            </a:pPr>
            <a:r>
              <a:rPr lang="fa-IR" dirty="0" smtClean="0"/>
              <a:t>جواد برازنده</a:t>
            </a:r>
            <a:endParaRPr lang="en-US" dirty="0"/>
          </a:p>
        </p:txBody>
      </p:sp>
      <p:sp>
        <p:nvSpPr>
          <p:cNvPr id="7" name="Right Arrow 6">
            <a:hlinkClick r:id="rId2" action="ppaction://hlinksldjump"/>
          </p:cNvPr>
          <p:cNvSpPr/>
          <p:nvPr/>
        </p:nvSpPr>
        <p:spPr>
          <a:xfrm>
            <a:off x="899592" y="5517232"/>
            <a:ext cx="1008112" cy="93610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400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amond(in)">
                                      <p:cBhvr>
                                        <p:cTn id="7" dur="2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fa-IR" smtClean="0"/>
              <a:t>بهار1401</a:t>
            </a:r>
            <a:endParaRPr lang="en-US"/>
          </a:p>
        </p:txBody>
      </p:sp>
      <p:sp>
        <p:nvSpPr>
          <p:cNvPr id="5" name="Footer Placeholder 4"/>
          <p:cNvSpPr>
            <a:spLocks noGrp="1"/>
          </p:cNvSpPr>
          <p:nvPr>
            <p:ph type="ftr" sz="quarter" idx="11"/>
          </p:nvPr>
        </p:nvSpPr>
        <p:spPr/>
        <p:txBody>
          <a:bodyPr/>
          <a:lstStyle/>
          <a:p>
            <a:pPr>
              <a:defRPr/>
            </a:pPr>
            <a:r>
              <a:rPr lang="fa-IR" smtClean="0"/>
              <a:t>جواد برازنده</a:t>
            </a:r>
            <a:endParaRPr lang="en-US" dirty="0"/>
          </a:p>
        </p:txBody>
      </p:sp>
      <p:sp>
        <p:nvSpPr>
          <p:cNvPr id="7" name="Round Diagonal Corner Rectangle 6"/>
          <p:cNvSpPr/>
          <p:nvPr/>
        </p:nvSpPr>
        <p:spPr bwMode="auto">
          <a:xfrm>
            <a:off x="0" y="1340768"/>
            <a:ext cx="8964488" cy="4896544"/>
          </a:xfrm>
          <a:prstGeom prst="round2DiagRect">
            <a:avLst>
              <a:gd name="adj1" fmla="val 17696"/>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r" rtl="1">
              <a:defRPr/>
            </a:pPr>
            <a:r>
              <a:rPr lang="ar-SA" sz="3200" dirty="0">
                <a:solidFill>
                  <a:srgbClr val="000000"/>
                </a:solidFill>
                <a:ea typeface="B Titr" pitchFamily="2" charset="-78"/>
                <a:cs typeface="B Titr" pitchFamily="2" charset="-78"/>
              </a:rPr>
              <a:t>هر گاه‌ درجه‌ كاهش‌ قدرت‌ كار بيمه‌شده‌ </a:t>
            </a:r>
            <a:r>
              <a:rPr lang="fa-IR" sz="3200" dirty="0">
                <a:solidFill>
                  <a:srgbClr val="000000"/>
                </a:solidFill>
                <a:ea typeface="B Titr" pitchFamily="2" charset="-78"/>
                <a:cs typeface="B Titr" pitchFamily="2" charset="-78"/>
              </a:rPr>
              <a:t>66</a:t>
            </a:r>
            <a:r>
              <a:rPr lang="ar-SA" sz="3200" dirty="0">
                <a:solidFill>
                  <a:srgbClr val="000000"/>
                </a:solidFill>
                <a:ea typeface="B Titr" pitchFamily="2" charset="-78"/>
                <a:cs typeface="B Titr" pitchFamily="2" charset="-78"/>
              </a:rPr>
              <a:t>درصد</a:t>
            </a:r>
            <a:r>
              <a:rPr lang="fa-IR" sz="3200" dirty="0">
                <a:solidFill>
                  <a:srgbClr val="000000"/>
                </a:solidFill>
                <a:ea typeface="B Titr" pitchFamily="2" charset="-78"/>
                <a:cs typeface="B Titr" pitchFamily="2" charset="-78"/>
              </a:rPr>
              <a:t> </a:t>
            </a:r>
            <a:r>
              <a:rPr lang="ar-SA" sz="3200" dirty="0">
                <a:solidFill>
                  <a:srgbClr val="000000"/>
                </a:solidFill>
                <a:ea typeface="B Titr" pitchFamily="2" charset="-78"/>
                <a:cs typeface="B Titr" pitchFamily="2" charset="-78"/>
              </a:rPr>
              <a:t>و بيشتر باشد از كارافتادة‌ كلي‌ شناخته‌ مي‌شود. </a:t>
            </a:r>
            <a:endParaRPr lang="en-US" sz="3200" dirty="0">
              <a:solidFill>
                <a:srgbClr val="000000"/>
              </a:solidFill>
              <a:ea typeface="B Titr" pitchFamily="2" charset="-78"/>
              <a:cs typeface="B Titr" pitchFamily="2" charset="-78"/>
            </a:endParaRPr>
          </a:p>
          <a:p>
            <a:pPr algn="r" rtl="1">
              <a:defRPr/>
            </a:pPr>
            <a:r>
              <a:rPr lang="ar-SA" sz="3200" dirty="0">
                <a:solidFill>
                  <a:srgbClr val="000000"/>
                </a:solidFill>
                <a:ea typeface="B Titr" pitchFamily="2" charset="-78"/>
                <a:cs typeface="B Titr" pitchFamily="2" charset="-78"/>
              </a:rPr>
              <a:t>چنانچه‌ ميزان‌ كاهش‌ قدرت‌ كار بيمه‌شده‌ بين‌ </a:t>
            </a:r>
            <a:r>
              <a:rPr lang="fa-IR" sz="3200" dirty="0">
                <a:solidFill>
                  <a:srgbClr val="000000"/>
                </a:solidFill>
                <a:ea typeface="B Titr" pitchFamily="2" charset="-78"/>
                <a:cs typeface="B Titr" pitchFamily="2" charset="-78"/>
              </a:rPr>
              <a:t>33 </a:t>
            </a:r>
            <a:r>
              <a:rPr lang="ar-SA" sz="3200" dirty="0">
                <a:solidFill>
                  <a:srgbClr val="000000"/>
                </a:solidFill>
                <a:ea typeface="B Titr" pitchFamily="2" charset="-78"/>
                <a:cs typeface="B Titr" pitchFamily="2" charset="-78"/>
              </a:rPr>
              <a:t>‌تا </a:t>
            </a:r>
            <a:r>
              <a:rPr lang="fa-IR" sz="3200" dirty="0">
                <a:solidFill>
                  <a:srgbClr val="000000"/>
                </a:solidFill>
                <a:ea typeface="B Titr" pitchFamily="2" charset="-78"/>
                <a:cs typeface="B Titr" pitchFamily="2" charset="-78"/>
              </a:rPr>
              <a:t>66 </a:t>
            </a:r>
            <a:r>
              <a:rPr lang="ar-SA" sz="3200" dirty="0">
                <a:solidFill>
                  <a:srgbClr val="000000"/>
                </a:solidFill>
                <a:ea typeface="B Titr" pitchFamily="2" charset="-78"/>
                <a:cs typeface="B Titr" pitchFamily="2" charset="-78"/>
              </a:rPr>
              <a:t>درصد و به‌ علت‌ حادثه‌ ناشي‌ از كار باشد از كارافتادة</a:t>
            </a:r>
            <a:r>
              <a:rPr lang="fa-IR" sz="3200" dirty="0">
                <a:solidFill>
                  <a:srgbClr val="000000"/>
                </a:solidFill>
                <a:ea typeface="B Titr" pitchFamily="2" charset="-78"/>
                <a:cs typeface="B Titr" pitchFamily="2" charset="-78"/>
              </a:rPr>
              <a:t> </a:t>
            </a:r>
            <a:r>
              <a:rPr lang="ar-SA" sz="3200" dirty="0">
                <a:solidFill>
                  <a:srgbClr val="000000"/>
                </a:solidFill>
                <a:ea typeface="B Titr" pitchFamily="2" charset="-78"/>
                <a:cs typeface="B Titr" pitchFamily="2" charset="-78"/>
              </a:rPr>
              <a:t>جزئي‌ شناخته‌ مي‌شود. </a:t>
            </a:r>
            <a:endParaRPr lang="en-US" sz="3200" dirty="0">
              <a:solidFill>
                <a:srgbClr val="000000"/>
              </a:solidFill>
              <a:ea typeface="B Titr" pitchFamily="2" charset="-78"/>
              <a:cs typeface="B Titr" pitchFamily="2" charset="-78"/>
            </a:endParaRPr>
          </a:p>
          <a:p>
            <a:pPr algn="r" rtl="1">
              <a:defRPr/>
            </a:pPr>
            <a:r>
              <a:rPr lang="ar-SA" sz="3200" dirty="0">
                <a:solidFill>
                  <a:srgbClr val="000000"/>
                </a:solidFill>
                <a:ea typeface="B Titr" pitchFamily="2" charset="-78"/>
                <a:cs typeface="B Titr" pitchFamily="2" charset="-78"/>
              </a:rPr>
              <a:t>اگر درجه‌ كاهش‌ قدرت‌ كار بيمه‌شده‌ بين‌ </a:t>
            </a:r>
            <a:r>
              <a:rPr lang="fa-IR" sz="3200" dirty="0">
                <a:solidFill>
                  <a:srgbClr val="000000"/>
                </a:solidFill>
                <a:ea typeface="B Titr" pitchFamily="2" charset="-78"/>
                <a:cs typeface="B Titr" pitchFamily="2" charset="-78"/>
              </a:rPr>
              <a:t>10</a:t>
            </a:r>
            <a:r>
              <a:rPr lang="ar-SA" sz="3200" dirty="0">
                <a:solidFill>
                  <a:srgbClr val="000000"/>
                </a:solidFill>
                <a:ea typeface="B Titr" pitchFamily="2" charset="-78"/>
                <a:cs typeface="B Titr" pitchFamily="2" charset="-78"/>
              </a:rPr>
              <a:t>‌ تا </a:t>
            </a:r>
            <a:r>
              <a:rPr lang="fa-IR" sz="3200" dirty="0">
                <a:solidFill>
                  <a:srgbClr val="000000"/>
                </a:solidFill>
                <a:ea typeface="B Titr" pitchFamily="2" charset="-78"/>
                <a:cs typeface="B Titr" pitchFamily="2" charset="-78"/>
              </a:rPr>
              <a:t>33</a:t>
            </a:r>
            <a:r>
              <a:rPr lang="ar-SA" sz="3200" dirty="0">
                <a:solidFill>
                  <a:srgbClr val="000000"/>
                </a:solidFill>
                <a:ea typeface="B Titr" pitchFamily="2" charset="-78"/>
                <a:cs typeface="B Titr" pitchFamily="2" charset="-78"/>
              </a:rPr>
              <a:t> ‌درصد بوده‌ و موجب‌ آن‌ حادثه‌ ناشي‌ از كار باشد استحقاق‌ دريافت‌ غرامت‌ نقص‌ مقطوع‌ را خواهد داشت‌. </a:t>
            </a:r>
            <a:endParaRPr lang="en-US" sz="3200" dirty="0">
              <a:solidFill>
                <a:srgbClr val="000000"/>
              </a:solidFill>
              <a:ea typeface="B Titr" pitchFamily="2" charset="-78"/>
              <a:cs typeface="B Titr" pitchFamily="2" charset="-78"/>
            </a:endParaRPr>
          </a:p>
        </p:txBody>
      </p:sp>
      <p:sp>
        <p:nvSpPr>
          <p:cNvPr id="6" name="Title 2"/>
          <p:cNvSpPr>
            <a:spLocks noGrp="1"/>
          </p:cNvSpPr>
          <p:nvPr>
            <p:ph type="title"/>
          </p:nvPr>
        </p:nvSpPr>
        <p:spPr>
          <a:xfrm>
            <a:off x="395288" y="0"/>
            <a:ext cx="8229600" cy="1143000"/>
          </a:xfrm>
        </p:spPr>
        <p:txBody>
          <a:bodyPr/>
          <a:lstStyle/>
          <a:p>
            <a:pPr defTabSz="912813" eaLnBrk="1" hangingPunct="1">
              <a:defRPr/>
            </a:pPr>
            <a:r>
              <a:rPr lang="ar-SA" dirty="0" smtClean="0">
                <a:cs typeface="B Titr" pitchFamily="2" charset="-78"/>
              </a:rPr>
              <a:t>ماده‌ </a:t>
            </a:r>
            <a:r>
              <a:rPr lang="fa-IR" dirty="0" smtClean="0">
                <a:cs typeface="B Titr" pitchFamily="2" charset="-78"/>
              </a:rPr>
              <a:t>70</a:t>
            </a:r>
            <a:r>
              <a:rPr lang="fa-IR" sz="4400" dirty="0" smtClean="0">
                <a:cs typeface="B Titr" pitchFamily="2" charset="-78"/>
              </a:rPr>
              <a:t> تامین اجتماعی</a:t>
            </a:r>
            <a:endParaRPr lang="fa-IR" dirty="0" smtClean="0">
              <a:cs typeface="B Titr" pitchFamily="2" charset="-78"/>
            </a:endParaRPr>
          </a:p>
        </p:txBody>
      </p:sp>
      <p:sp>
        <p:nvSpPr>
          <p:cNvPr id="8" name="Right Arrow 7">
            <a:hlinkClick r:id="rId2" action="ppaction://hlinksldjump"/>
          </p:cNvPr>
          <p:cNvSpPr/>
          <p:nvPr/>
        </p:nvSpPr>
        <p:spPr>
          <a:xfrm>
            <a:off x="899592" y="5517232"/>
            <a:ext cx="1008112" cy="93610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203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هدف کلی</a:t>
            </a:r>
            <a:endParaRPr lang="fa-IR" dirty="0"/>
          </a:p>
        </p:txBody>
      </p:sp>
      <p:sp>
        <p:nvSpPr>
          <p:cNvPr id="3" name="Content Placeholder 2"/>
          <p:cNvSpPr>
            <a:spLocks noGrp="1"/>
          </p:cNvSpPr>
          <p:nvPr>
            <p:ph idx="1"/>
          </p:nvPr>
        </p:nvSpPr>
        <p:spPr/>
        <p:txBody>
          <a:bodyPr/>
          <a:lstStyle/>
          <a:p>
            <a:r>
              <a:rPr lang="fa-IR" dirty="0" smtClean="0"/>
              <a:t>حفظ و ارتقای سطح سلامت نیروی کار به عنوان یکی از معیارهای توسعه پایدار در کشور، افزایش دسترسی و پوشش عادلانه در زمینه مراقبت های سلامت شاغلین انجام معاینات سلامت شغلی با کیفیت مناسب و هزینه اثر بخشی قابل قبول زیر نظر دانشگاه ها و دانشکده های علوم پزشکی</a:t>
            </a:r>
            <a:endParaRPr lang="fa-IR"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2381281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1257300"/>
          </a:xfrm>
        </p:spPr>
        <p:txBody>
          <a:bodyPr>
            <a:normAutofit fontScale="85000" lnSpcReduction="20000"/>
          </a:bodyPr>
          <a:lstStyle/>
          <a:p>
            <a:pPr marL="341313" indent="-341313" defTabSz="912813" eaLnBrk="1" hangingPunct="1">
              <a:buFont typeface="Wingdings" pitchFamily="2" charset="2"/>
              <a:buNone/>
            </a:pPr>
            <a:r>
              <a:rPr lang="fa-IR" altLang="fa-IR" sz="5400" b="1" smtClean="0">
                <a:ea typeface="Majalla UI"/>
              </a:rPr>
              <a:t>سالانه2/34 میلیون نفرمرگ در اثر بیماریها و حوادث ناشی از کار</a:t>
            </a:r>
            <a:endParaRPr lang="en-US" altLang="fa-IR" sz="5400" b="1" smtClean="0">
              <a:ea typeface="Majalla UI"/>
            </a:endParaRPr>
          </a:p>
        </p:txBody>
      </p:sp>
      <p:sp>
        <p:nvSpPr>
          <p:cNvPr id="3" name="Title 2"/>
          <p:cNvSpPr>
            <a:spLocks noGrp="1"/>
          </p:cNvSpPr>
          <p:nvPr>
            <p:ph type="title"/>
          </p:nvPr>
        </p:nvSpPr>
        <p:spPr>
          <a:xfrm>
            <a:off x="142875" y="260350"/>
            <a:ext cx="8786813" cy="1143000"/>
          </a:xfrm>
        </p:spPr>
        <p:txBody>
          <a:bodyPr/>
          <a:lstStyle/>
          <a:p>
            <a:pPr defTabSz="912813" eaLnBrk="1" hangingPunct="1"/>
            <a:r>
              <a:rPr lang="fa-IR" altLang="fa-IR" sz="5400" smtClean="0"/>
              <a:t>سیمای جهانی بیماریهای شغلی </a:t>
            </a:r>
            <a:r>
              <a:rPr lang="en-US" altLang="fa-IR" sz="5400" smtClean="0"/>
              <a:t>ILO</a:t>
            </a:r>
          </a:p>
        </p:txBody>
      </p:sp>
      <p:sp>
        <p:nvSpPr>
          <p:cNvPr id="4" name="Rectangle 3"/>
          <p:cNvSpPr/>
          <p:nvPr/>
        </p:nvSpPr>
        <p:spPr>
          <a:xfrm>
            <a:off x="0" y="3857625"/>
            <a:ext cx="8721725" cy="923925"/>
          </a:xfrm>
          <a:prstGeom prst="rect">
            <a:avLst/>
          </a:prstGeom>
        </p:spPr>
        <p:txBody>
          <a:bodyPr wrap="none">
            <a:spAutoFit/>
          </a:bodyPr>
          <a:lstStyle/>
          <a:p>
            <a:pPr>
              <a:defRPr/>
            </a:pPr>
            <a:r>
              <a:rPr lang="fa-IR" sz="5400" b="1" dirty="0">
                <a:effectLst>
                  <a:outerShdw blurRad="38100" dist="38100" dir="2700000" algn="tl">
                    <a:srgbClr val="000000">
                      <a:alpha val="43137"/>
                    </a:srgbClr>
                  </a:outerShdw>
                </a:effectLst>
              </a:rPr>
              <a:t>سهم بیماری های شغلی 2/02 میلیون</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3862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linds(horizontal)">
                                      <p:cBhvr>
                                        <p:cTn id="11" dur="5000"/>
                                        <p:tgtEl>
                                          <p:spTgt spid="2">
                                            <p:txEl>
                                              <p:pRg st="0" end="0"/>
                                            </p:txEl>
                                          </p:spTgt>
                                        </p:tgtEl>
                                      </p:cBhvr>
                                    </p:animEffect>
                                  </p:childTnLst>
                                </p:cTn>
                              </p:par>
                            </p:childTnLst>
                          </p:cTn>
                        </p:par>
                        <p:par>
                          <p:cTn id="12" fill="hold" nodeType="afterGroup">
                            <p:stCondLst>
                              <p:cond delay="5500"/>
                            </p:stCondLst>
                            <p:childTnLst>
                              <p:par>
                                <p:cTn id="13" presetID="3"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1"/>
          <p:cNvSpPr>
            <a:spLocks noGrp="1"/>
          </p:cNvSpPr>
          <p:nvPr>
            <p:ph type="dt" sz="half" idx="10"/>
          </p:nvPr>
        </p:nvSpPr>
        <p:spPr bwMode="auto">
          <a:xfrm>
            <a:off x="107950" y="6427788"/>
            <a:ext cx="2133600" cy="457200"/>
          </a:xfrm>
          <a:ln>
            <a:miter lim="800000"/>
            <a:headEnd/>
            <a:tailEnd/>
          </a:ln>
        </p:spPr>
        <p:txBody>
          <a:bodyPr/>
          <a:lstStyle/>
          <a:p>
            <a:pPr defTabSz="912813">
              <a:defRPr/>
            </a:pPr>
            <a:r>
              <a:rPr lang="en-US">
                <a:solidFill>
                  <a:schemeClr val="tx2">
                    <a:shade val="90000"/>
                  </a:schemeClr>
                </a:solidFill>
              </a:rPr>
              <a:t>1392</a:t>
            </a:r>
          </a:p>
        </p:txBody>
      </p:sp>
      <p:sp>
        <p:nvSpPr>
          <p:cNvPr id="3" name="Footer Placeholder 2"/>
          <p:cNvSpPr>
            <a:spLocks noGrp="1"/>
          </p:cNvSpPr>
          <p:nvPr>
            <p:ph type="ftr" sz="quarter" idx="11"/>
          </p:nvPr>
        </p:nvSpPr>
        <p:spPr/>
        <p:txBody>
          <a:bodyPr/>
          <a:lstStyle/>
          <a:p>
            <a:pPr>
              <a:defRPr/>
            </a:pPr>
            <a:r>
              <a:rPr lang="fa-IR">
                <a:solidFill>
                  <a:schemeClr val="tx2">
                    <a:shade val="90000"/>
                  </a:schemeClr>
                </a:solidFill>
              </a:rPr>
              <a:t>برازنده</a:t>
            </a:r>
            <a:endParaRPr lang="en-US">
              <a:solidFill>
                <a:schemeClr val="tx2">
                  <a:shade val="90000"/>
                </a:schemeClr>
              </a:solidFill>
            </a:endParaRPr>
          </a:p>
        </p:txBody>
      </p:sp>
      <p:sp>
        <p:nvSpPr>
          <p:cNvPr id="4" name="Title 1"/>
          <p:cNvSpPr txBox="1">
            <a:spLocks/>
          </p:cNvSpPr>
          <p:nvPr/>
        </p:nvSpPr>
        <p:spPr bwMode="auto">
          <a:xfrm>
            <a:off x="500063" y="1357313"/>
            <a:ext cx="8229600" cy="1143000"/>
          </a:xfrm>
          <a:prstGeom prst="rect">
            <a:avLst/>
          </a:prstGeom>
          <a:noFill/>
          <a:ln w="9525">
            <a:noFill/>
            <a:miter lim="800000"/>
            <a:headEnd/>
            <a:tailEnd/>
          </a:ln>
          <a:effectLst/>
        </p:spPr>
        <p:txBody>
          <a:bodyPr anchor="ctr"/>
          <a:lstStyle/>
          <a:p>
            <a:pPr algn="ctr" rtl="1" eaLnBrk="0" hangingPunct="0">
              <a:defRPr/>
            </a:pPr>
            <a:r>
              <a:rPr lang="fa-IR" sz="9600" b="1" kern="0" dirty="0">
                <a:solidFill>
                  <a:schemeClr val="tx2"/>
                </a:solidFill>
                <a:effectLst>
                  <a:outerShdw blurRad="38100" dist="38100" dir="2700000" algn="tl">
                    <a:srgbClr val="000000"/>
                  </a:outerShdw>
                </a:effectLst>
                <a:latin typeface="+mj-lt"/>
                <a:ea typeface="+mj-ea"/>
                <a:cs typeface="B Titr" pitchFamily="2" charset="-78"/>
              </a:rPr>
              <a:t>بیماری شغلی</a:t>
            </a:r>
          </a:p>
        </p:txBody>
      </p:sp>
      <p:sp>
        <p:nvSpPr>
          <p:cNvPr id="5" name="Title 1"/>
          <p:cNvSpPr txBox="1">
            <a:spLocks/>
          </p:cNvSpPr>
          <p:nvPr/>
        </p:nvSpPr>
        <p:spPr bwMode="auto">
          <a:xfrm>
            <a:off x="2214563" y="214313"/>
            <a:ext cx="4300537" cy="1143000"/>
          </a:xfrm>
          <a:prstGeom prst="rect">
            <a:avLst/>
          </a:prstGeom>
          <a:noFill/>
          <a:ln w="9525">
            <a:noFill/>
            <a:miter lim="800000"/>
            <a:headEnd/>
            <a:tailEnd/>
          </a:ln>
          <a:effectLst/>
        </p:spPr>
        <p:txBody>
          <a:bodyPr anchor="ctr"/>
          <a:lstStyle/>
          <a:p>
            <a:pPr algn="ctr" rtl="1" eaLnBrk="0" hangingPunct="0">
              <a:defRPr/>
            </a:pPr>
            <a:r>
              <a:rPr lang="fa-IR" sz="9600" b="1" kern="0" dirty="0">
                <a:solidFill>
                  <a:schemeClr val="tx2"/>
                </a:solidFill>
                <a:effectLst>
                  <a:outerShdw blurRad="38100" dist="38100" dir="2700000" algn="tl">
                    <a:srgbClr val="000000"/>
                  </a:outerShdw>
                </a:effectLst>
                <a:latin typeface="+mj-lt"/>
                <a:ea typeface="+mj-ea"/>
                <a:cs typeface="B Titr" pitchFamily="2" charset="-78"/>
              </a:rPr>
              <a:t>واقعیت</a:t>
            </a:r>
          </a:p>
        </p:txBody>
      </p:sp>
      <p:sp>
        <p:nvSpPr>
          <p:cNvPr id="6" name="Title 1"/>
          <p:cNvSpPr txBox="1">
            <a:spLocks/>
          </p:cNvSpPr>
          <p:nvPr/>
        </p:nvSpPr>
        <p:spPr bwMode="auto">
          <a:xfrm>
            <a:off x="428625" y="2714625"/>
            <a:ext cx="8429625" cy="1143000"/>
          </a:xfrm>
          <a:prstGeom prst="rect">
            <a:avLst/>
          </a:prstGeom>
          <a:noFill/>
          <a:ln w="9525">
            <a:noFill/>
            <a:miter lim="800000"/>
            <a:headEnd/>
            <a:tailEnd/>
          </a:ln>
          <a:effectLst/>
        </p:spPr>
        <p:txBody>
          <a:bodyPr anchor="ctr"/>
          <a:lstStyle/>
          <a:p>
            <a:pPr algn="ctr" rtl="1" eaLnBrk="0" hangingPunct="0">
              <a:defRPr/>
            </a:pPr>
            <a:r>
              <a:rPr lang="fa-IR" sz="9600" b="1" dirty="0">
                <a:effectLst>
                  <a:outerShdw blurRad="38100" dist="38100" dir="2700000" algn="tl">
                    <a:srgbClr val="000000">
                      <a:alpha val="43137"/>
                    </a:srgbClr>
                  </a:outerShdw>
                </a:effectLst>
              </a:rPr>
              <a:t>روزانه6300 مرگ</a:t>
            </a:r>
            <a:endParaRPr lang="fa-IR" sz="9600" b="1" kern="0" dirty="0">
              <a:solidFill>
                <a:schemeClr val="tx2"/>
              </a:solidFill>
              <a:effectLst>
                <a:outerShdw blurRad="38100" dist="38100" dir="2700000" algn="tl">
                  <a:srgbClr val="000000"/>
                </a:outerShdw>
              </a:effectLst>
              <a:latin typeface="+mj-lt"/>
              <a:ea typeface="+mj-ea"/>
              <a:cs typeface="+mj-cs"/>
            </a:endParaRPr>
          </a:p>
        </p:txBody>
      </p:sp>
      <p:sp>
        <p:nvSpPr>
          <p:cNvPr id="7" name="Title 1"/>
          <p:cNvSpPr txBox="1">
            <a:spLocks/>
          </p:cNvSpPr>
          <p:nvPr/>
        </p:nvSpPr>
        <p:spPr bwMode="auto">
          <a:xfrm>
            <a:off x="0" y="4786313"/>
            <a:ext cx="4443413" cy="1143000"/>
          </a:xfrm>
          <a:prstGeom prst="rect">
            <a:avLst/>
          </a:prstGeom>
          <a:noFill/>
          <a:ln w="9525">
            <a:noFill/>
            <a:miter lim="800000"/>
            <a:headEnd/>
            <a:tailEnd/>
          </a:ln>
          <a:effectLst/>
        </p:spPr>
        <p:txBody>
          <a:bodyPr anchor="ctr"/>
          <a:lstStyle/>
          <a:p>
            <a:pPr algn="ctr" rtl="1" eaLnBrk="0" hangingPunct="0">
              <a:defRPr/>
            </a:pPr>
            <a:r>
              <a:rPr lang="fa-IR" sz="9600" b="1" kern="0" dirty="0">
                <a:solidFill>
                  <a:schemeClr val="tx2"/>
                </a:solidFill>
                <a:effectLst>
                  <a:outerShdw blurRad="38100" dist="38100" dir="2700000" algn="tl">
                    <a:srgbClr val="000000"/>
                  </a:outerShdw>
                </a:effectLst>
                <a:latin typeface="+mj-lt"/>
                <a:ea typeface="+mj-ea"/>
                <a:cs typeface="+mj-cs"/>
              </a:rPr>
              <a:t>800حادثه</a:t>
            </a:r>
          </a:p>
        </p:txBody>
      </p:sp>
      <p:sp>
        <p:nvSpPr>
          <p:cNvPr id="8" name="Title 1"/>
          <p:cNvSpPr txBox="1">
            <a:spLocks/>
          </p:cNvSpPr>
          <p:nvPr/>
        </p:nvSpPr>
        <p:spPr bwMode="auto">
          <a:xfrm>
            <a:off x="4714875" y="4714875"/>
            <a:ext cx="4429125" cy="1143000"/>
          </a:xfrm>
          <a:prstGeom prst="rect">
            <a:avLst/>
          </a:prstGeom>
          <a:noFill/>
          <a:ln w="9525">
            <a:noFill/>
            <a:miter lim="800000"/>
            <a:headEnd/>
            <a:tailEnd/>
          </a:ln>
          <a:effectLst/>
        </p:spPr>
        <p:txBody>
          <a:bodyPr anchor="ctr"/>
          <a:lstStyle/>
          <a:p>
            <a:pPr algn="ctr" rtl="1" eaLnBrk="0" hangingPunct="0">
              <a:defRPr/>
            </a:pPr>
            <a:r>
              <a:rPr lang="fa-IR" sz="4800" b="1" kern="0" dirty="0">
                <a:solidFill>
                  <a:schemeClr val="tx2"/>
                </a:solidFill>
                <a:effectLst>
                  <a:outerShdw blurRad="38100" dist="38100" dir="2700000" algn="tl">
                    <a:srgbClr val="000000"/>
                  </a:outerShdw>
                </a:effectLst>
                <a:latin typeface="+mj-lt"/>
                <a:ea typeface="+mj-ea"/>
                <a:cs typeface="B Titr" pitchFamily="2" charset="-78"/>
              </a:rPr>
              <a:t>5500بیماری شغلی</a:t>
            </a:r>
          </a:p>
        </p:txBody>
      </p:sp>
      <p:cxnSp>
        <p:nvCxnSpPr>
          <p:cNvPr id="10" name="Straight Arrow Connector 9"/>
          <p:cNvCxnSpPr>
            <a:cxnSpLocks noChangeShapeType="1"/>
          </p:cNvCxnSpPr>
          <p:nvPr/>
        </p:nvCxnSpPr>
        <p:spPr bwMode="auto">
          <a:xfrm rot="5400000">
            <a:off x="2643187" y="4071938"/>
            <a:ext cx="785813" cy="642938"/>
          </a:xfrm>
          <a:prstGeom prst="straightConnector1">
            <a:avLst/>
          </a:prstGeom>
          <a:noFill/>
          <a:ln w="762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rot="16200000" flipH="1">
            <a:off x="5393531" y="3893344"/>
            <a:ext cx="1071563" cy="1000125"/>
          </a:xfrm>
          <a:prstGeom prst="straightConnector1">
            <a:avLst/>
          </a:prstGeom>
          <a:noFill/>
          <a:ln w="76200"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29989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Date Placeholder 2"/>
          <p:cNvSpPr>
            <a:spLocks noGrp="1"/>
          </p:cNvSpPr>
          <p:nvPr>
            <p:ph type="dt" sz="half" idx="10"/>
          </p:nvPr>
        </p:nvSpPr>
        <p:spPr bwMode="auto">
          <a:xfrm>
            <a:off x="107950" y="6427788"/>
            <a:ext cx="2133600" cy="457200"/>
          </a:xfrm>
          <a:ln>
            <a:miter lim="800000"/>
            <a:headEnd/>
            <a:tailEnd/>
          </a:ln>
        </p:spPr>
        <p:txBody>
          <a:bodyPr/>
          <a:lstStyle/>
          <a:p>
            <a:pPr defTabSz="912813">
              <a:defRPr/>
            </a:pPr>
            <a:r>
              <a:rPr lang="en-US">
                <a:solidFill>
                  <a:schemeClr val="tx2">
                    <a:shade val="90000"/>
                  </a:schemeClr>
                </a:solidFill>
              </a:rPr>
              <a:t>1392</a:t>
            </a:r>
          </a:p>
        </p:txBody>
      </p:sp>
      <p:sp>
        <p:nvSpPr>
          <p:cNvPr id="4" name="Footer Placeholder 3"/>
          <p:cNvSpPr>
            <a:spLocks noGrp="1"/>
          </p:cNvSpPr>
          <p:nvPr>
            <p:ph type="ftr" sz="quarter" idx="11"/>
          </p:nvPr>
        </p:nvSpPr>
        <p:spPr/>
        <p:txBody>
          <a:bodyPr/>
          <a:lstStyle/>
          <a:p>
            <a:pPr>
              <a:defRPr/>
            </a:pPr>
            <a:r>
              <a:rPr lang="fa-IR">
                <a:solidFill>
                  <a:schemeClr val="tx2">
                    <a:shade val="90000"/>
                  </a:schemeClr>
                </a:solidFill>
              </a:rPr>
              <a:t>برازنده</a:t>
            </a:r>
            <a:endParaRPr lang="en-US">
              <a:solidFill>
                <a:schemeClr val="tx2">
                  <a:shade val="90000"/>
                </a:schemeClr>
              </a:solidFill>
            </a:endParaRPr>
          </a:p>
        </p:txBody>
      </p:sp>
      <p:sp>
        <p:nvSpPr>
          <p:cNvPr id="2" name="Title 1"/>
          <p:cNvSpPr>
            <a:spLocks noGrp="1"/>
          </p:cNvSpPr>
          <p:nvPr>
            <p:ph type="title"/>
          </p:nvPr>
        </p:nvSpPr>
        <p:spPr>
          <a:xfrm>
            <a:off x="500063" y="1214438"/>
            <a:ext cx="8358187" cy="4286250"/>
          </a:xfrm>
          <a:ln>
            <a:miter lim="800000"/>
            <a:headEnd/>
            <a:tailEnd/>
          </a:ln>
        </p:spPr>
        <p:txBody>
          <a:bodyPr/>
          <a:lstStyle/>
          <a:p>
            <a:pPr algn="ctr" rtl="1" eaLnBrk="1" fontAlgn="auto" hangingPunct="1">
              <a:spcAft>
                <a:spcPts val="0"/>
              </a:spcAft>
              <a:defRPr/>
            </a:pPr>
            <a:r>
              <a:rPr lang="fa-IR" sz="8800" dirty="0" smtClean="0">
                <a:effectLst>
                  <a:outerShdw blurRad="38100" dist="38100" dir="2700000" algn="tl">
                    <a:srgbClr val="000000">
                      <a:alpha val="43137"/>
                    </a:srgbClr>
                  </a:outerShdw>
                </a:effectLst>
                <a:cs typeface="B Titr" pitchFamily="2" charset="-78"/>
              </a:rPr>
              <a:t>160 میلیون مورد بیماریهای غیر کشنده </a:t>
            </a:r>
            <a:br>
              <a:rPr lang="fa-IR" sz="8800" dirty="0" smtClean="0">
                <a:effectLst>
                  <a:outerShdw blurRad="38100" dist="38100" dir="2700000" algn="tl">
                    <a:srgbClr val="000000">
                      <a:alpha val="43137"/>
                    </a:srgbClr>
                  </a:outerShdw>
                </a:effectLst>
                <a:cs typeface="B Titr" pitchFamily="2" charset="-78"/>
              </a:rPr>
            </a:br>
            <a:r>
              <a:rPr lang="fa-IR" sz="8800" dirty="0" smtClean="0">
                <a:effectLst>
                  <a:outerShdw blurRad="38100" dist="38100" dir="2700000" algn="tl">
                    <a:srgbClr val="000000">
                      <a:alpha val="43137"/>
                    </a:srgbClr>
                  </a:outerShdw>
                </a:effectLst>
                <a:cs typeface="B Titr" pitchFamily="2" charset="-78"/>
              </a:rPr>
              <a:t>شغلی</a:t>
            </a:r>
            <a:endParaRPr lang="en-US" sz="8800" dirty="0">
              <a:cs typeface="B Titr" pitchFamily="2" charset="-78"/>
            </a:endParaRPr>
          </a:p>
        </p:txBody>
      </p:sp>
    </p:spTree>
    <p:extLst>
      <p:ext uri="{BB962C8B-B14F-4D97-AF65-F5344CB8AC3E}">
        <p14:creationId xmlns:p14="http://schemas.microsoft.com/office/powerpoint/2010/main" val="3867869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Content Placeholder 1"/>
          <p:cNvSpPr>
            <a:spLocks noGrp="1"/>
          </p:cNvSpPr>
          <p:nvPr>
            <p:ph idx="1"/>
          </p:nvPr>
        </p:nvSpPr>
        <p:spPr/>
        <p:txBody>
          <a:bodyPr/>
          <a:lstStyle/>
          <a:p>
            <a:pPr marL="341313" indent="-341313" defTabSz="912813" eaLnBrk="1" hangingPunct="1"/>
            <a:endParaRPr lang="fa-IR" altLang="fa-IR" smtClean="0">
              <a:ea typeface="Majalla UI"/>
            </a:endParaRPr>
          </a:p>
        </p:txBody>
      </p:sp>
      <p:sp>
        <p:nvSpPr>
          <p:cNvPr id="79874" name="Title 2"/>
          <p:cNvSpPr>
            <a:spLocks noGrp="1"/>
          </p:cNvSpPr>
          <p:nvPr>
            <p:ph type="title"/>
          </p:nvPr>
        </p:nvSpPr>
        <p:spPr/>
        <p:txBody>
          <a:bodyPr/>
          <a:lstStyle/>
          <a:p>
            <a:pPr defTabSz="912813" eaLnBrk="1" hangingPunct="1"/>
            <a:endParaRPr lang="fa-IR" altLang="fa-IR" smtClean="0"/>
          </a:p>
        </p:txBody>
      </p:sp>
      <p:pic>
        <p:nvPicPr>
          <p:cNvPr id="79876" name="Picture 3" descr="C:\Documents and Settings\jabarazande\Desktop\New Folder (3)\p-k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15260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1"/>
          <p:cNvSpPr>
            <a:spLocks noGrp="1"/>
          </p:cNvSpPr>
          <p:nvPr>
            <p:ph idx="1"/>
          </p:nvPr>
        </p:nvSpPr>
        <p:spPr/>
        <p:txBody>
          <a:bodyPr/>
          <a:lstStyle/>
          <a:p>
            <a:pPr marL="341313" indent="-341313" algn="just" defTabSz="912813" eaLnBrk="1" hangingPunct="1"/>
            <a:r>
              <a:rPr lang="fa-IR" altLang="fa-IR" sz="4000" b="1" dirty="0" smtClean="0">
                <a:ea typeface="Majalla UI"/>
              </a:rPr>
              <a:t>پنوموکونیوزها و اختلالات اسکلتی- عضلانی و روانی در میان 27 کشور عضو اتحادیه اروپا رایج ترین اختلالات ناشی از کار</a:t>
            </a:r>
            <a:endParaRPr lang="en-US" altLang="fa-IR" sz="4000" b="1" dirty="0" smtClean="0">
              <a:ea typeface="Majalla UI"/>
            </a:endParaRPr>
          </a:p>
          <a:p>
            <a:pPr marL="341313" indent="-341313" algn="ctr" defTabSz="912813" eaLnBrk="1" hangingPunct="1">
              <a:buFont typeface="Wingdings" pitchFamily="2" charset="2"/>
              <a:buNone/>
            </a:pPr>
            <a:r>
              <a:rPr lang="fa-IR" altLang="fa-IR" sz="4000" b="1" dirty="0" smtClean="0">
                <a:ea typeface="Majalla UI"/>
              </a:rPr>
              <a:t>سندرم تونل کارپال 59% </a:t>
            </a:r>
            <a:endParaRPr lang="en-US" altLang="fa-IR" sz="4000" b="1" dirty="0" smtClean="0"/>
          </a:p>
          <a:p>
            <a:pPr marL="341313" indent="-341313" defTabSz="912813" eaLnBrk="1" hangingPunct="1"/>
            <a:endParaRPr lang="en-US" altLang="fa-IR" sz="4000" b="1" dirty="0" smtClean="0"/>
          </a:p>
        </p:txBody>
      </p:sp>
      <p:sp>
        <p:nvSpPr>
          <p:cNvPr id="80898" name="Title 2"/>
          <p:cNvSpPr>
            <a:spLocks noGrp="1"/>
          </p:cNvSpPr>
          <p:nvPr>
            <p:ph type="title"/>
          </p:nvPr>
        </p:nvSpPr>
        <p:spPr/>
        <p:txBody>
          <a:bodyPr/>
          <a:lstStyle/>
          <a:p>
            <a:pPr algn="ctr" defTabSz="912813" eaLnBrk="1" hangingPunct="1"/>
            <a:r>
              <a:rPr lang="fa-IR" altLang="fa-IR" dirty="0" smtClean="0"/>
              <a:t>اروپا</a:t>
            </a:r>
            <a:endParaRPr lang="en-US" altLang="fa-IR" dirty="0" smtClean="0"/>
          </a:p>
        </p:txBody>
      </p:sp>
    </p:spTree>
    <p:extLst>
      <p:ext uri="{BB962C8B-B14F-4D97-AF65-F5344CB8AC3E}">
        <p14:creationId xmlns:p14="http://schemas.microsoft.com/office/powerpoint/2010/main" val="185952670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46471407"/>
              </p:ext>
            </p:extLst>
          </p:nvPr>
        </p:nvGraphicFramePr>
        <p:xfrm>
          <a:off x="0" y="980727"/>
          <a:ext cx="9143999" cy="2021536"/>
        </p:xfrm>
        <a:graphic>
          <a:graphicData uri="http://schemas.openxmlformats.org/drawingml/2006/table">
            <a:tbl>
              <a:tblPr rtl="1" firstRow="1" firstCol="1" bandRow="1">
                <a:tableStyleId>{5C22544A-7EE6-4342-B048-85BDC9FD1C3A}</a:tableStyleId>
              </a:tblPr>
              <a:tblGrid>
                <a:gridCol w="2146762">
                  <a:extLst>
                    <a:ext uri="{9D8B030D-6E8A-4147-A177-3AD203B41FA5}">
                      <a16:colId xmlns:a16="http://schemas.microsoft.com/office/drawing/2014/main" xmlns="" val="98237198"/>
                    </a:ext>
                  </a:extLst>
                </a:gridCol>
                <a:gridCol w="1148778">
                  <a:extLst>
                    <a:ext uri="{9D8B030D-6E8A-4147-A177-3AD203B41FA5}">
                      <a16:colId xmlns:a16="http://schemas.microsoft.com/office/drawing/2014/main" xmlns="" val="1720220003"/>
                    </a:ext>
                  </a:extLst>
                </a:gridCol>
                <a:gridCol w="972851">
                  <a:extLst>
                    <a:ext uri="{9D8B030D-6E8A-4147-A177-3AD203B41FA5}">
                      <a16:colId xmlns:a16="http://schemas.microsoft.com/office/drawing/2014/main" xmlns="" val="2225103203"/>
                    </a:ext>
                  </a:extLst>
                </a:gridCol>
                <a:gridCol w="972851">
                  <a:extLst>
                    <a:ext uri="{9D8B030D-6E8A-4147-A177-3AD203B41FA5}">
                      <a16:colId xmlns:a16="http://schemas.microsoft.com/office/drawing/2014/main" xmlns="" val="4075760334"/>
                    </a:ext>
                  </a:extLst>
                </a:gridCol>
                <a:gridCol w="828546">
                  <a:extLst>
                    <a:ext uri="{9D8B030D-6E8A-4147-A177-3AD203B41FA5}">
                      <a16:colId xmlns:a16="http://schemas.microsoft.com/office/drawing/2014/main" xmlns="" val="1937866321"/>
                    </a:ext>
                  </a:extLst>
                </a:gridCol>
                <a:gridCol w="576413">
                  <a:extLst>
                    <a:ext uri="{9D8B030D-6E8A-4147-A177-3AD203B41FA5}">
                      <a16:colId xmlns:a16="http://schemas.microsoft.com/office/drawing/2014/main" xmlns="" val="2054512760"/>
                    </a:ext>
                  </a:extLst>
                </a:gridCol>
                <a:gridCol w="659107">
                  <a:extLst>
                    <a:ext uri="{9D8B030D-6E8A-4147-A177-3AD203B41FA5}">
                      <a16:colId xmlns:a16="http://schemas.microsoft.com/office/drawing/2014/main" xmlns="" val="4200345455"/>
                    </a:ext>
                  </a:extLst>
                </a:gridCol>
                <a:gridCol w="573984">
                  <a:extLst>
                    <a:ext uri="{9D8B030D-6E8A-4147-A177-3AD203B41FA5}">
                      <a16:colId xmlns:a16="http://schemas.microsoft.com/office/drawing/2014/main" xmlns="" val="3313134054"/>
                    </a:ext>
                  </a:extLst>
                </a:gridCol>
                <a:gridCol w="1264707">
                  <a:extLst>
                    <a:ext uri="{9D8B030D-6E8A-4147-A177-3AD203B41FA5}">
                      <a16:colId xmlns:a16="http://schemas.microsoft.com/office/drawing/2014/main" xmlns="" val="171347378"/>
                    </a:ext>
                  </a:extLst>
                </a:gridCol>
              </a:tblGrid>
              <a:tr h="432049">
                <a:tc rowSpan="3">
                  <a:txBody>
                    <a:bodyPr/>
                    <a:lstStyle/>
                    <a:p>
                      <a:pPr algn="ctr" rtl="0">
                        <a:lnSpc>
                          <a:spcPct val="107000"/>
                        </a:lnSpc>
                        <a:spcAft>
                          <a:spcPts val="0"/>
                        </a:spcAft>
                      </a:pPr>
                      <a:r>
                        <a:rPr lang="fa-IR" sz="1200" dirty="0">
                          <a:effectLst/>
                        </a:rPr>
                        <a:t>مرکز طب کار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4">
                  <a:txBody>
                    <a:bodyPr/>
                    <a:lstStyle/>
                    <a:p>
                      <a:pPr algn="ctr" rtl="0">
                        <a:lnSpc>
                          <a:spcPct val="107000"/>
                        </a:lnSpc>
                        <a:spcAft>
                          <a:spcPts val="0"/>
                        </a:spcAft>
                      </a:pPr>
                      <a:r>
                        <a:rPr lang="fa-IR" sz="1200" dirty="0">
                          <a:effectLst/>
                        </a:rPr>
                        <a:t>تعداد معاینات دوره ای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ctr" rtl="0">
                        <a:lnSpc>
                          <a:spcPct val="107000"/>
                        </a:lnSpc>
                        <a:spcAft>
                          <a:spcPts val="0"/>
                        </a:spcAft>
                      </a:pPr>
                      <a:r>
                        <a:rPr lang="fa-IR" sz="1200">
                          <a:effectLst/>
                        </a:rPr>
                        <a:t>تعداد معاینات بدو استخدام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3">
                  <a:txBody>
                    <a:bodyPr/>
                    <a:lstStyle/>
                    <a:p>
                      <a:pPr algn="ctr" rtl="0">
                        <a:lnSpc>
                          <a:spcPct val="107000"/>
                        </a:lnSpc>
                        <a:spcAft>
                          <a:spcPts val="0"/>
                        </a:spcAft>
                      </a:pPr>
                      <a:r>
                        <a:rPr lang="fa-IR" sz="1200">
                          <a:effectLst/>
                        </a:rPr>
                        <a:t>تعداد معاینات رانندگان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3">
                  <a:txBody>
                    <a:bodyPr/>
                    <a:lstStyle/>
                    <a:p>
                      <a:pPr algn="ctr" rtl="0">
                        <a:lnSpc>
                          <a:spcPct val="107000"/>
                        </a:lnSpc>
                        <a:spcAft>
                          <a:spcPts val="0"/>
                        </a:spcAft>
                      </a:pPr>
                      <a:r>
                        <a:rPr lang="fa-IR" sz="1200">
                          <a:effectLst/>
                        </a:rPr>
                        <a:t>تعداد معاینات بازگشت به کار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3">
                  <a:txBody>
                    <a:bodyPr/>
                    <a:lstStyle/>
                    <a:p>
                      <a:pPr algn="ctr" rtl="0">
                        <a:lnSpc>
                          <a:spcPct val="107000"/>
                        </a:lnSpc>
                        <a:spcAft>
                          <a:spcPts val="0"/>
                        </a:spcAft>
                      </a:pPr>
                      <a:r>
                        <a:rPr lang="fa-IR" sz="1200" dirty="0">
                          <a:effectLst/>
                        </a:rPr>
                        <a:t>جمع</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405722854"/>
                  </a:ext>
                </a:extLst>
              </a:tr>
              <a:tr h="576064">
                <a:tc vMerge="1">
                  <a:txBody>
                    <a:bodyPr/>
                    <a:lstStyle/>
                    <a:p>
                      <a:endParaRPr lang="en-US"/>
                    </a:p>
                  </a:txBody>
                  <a:tcPr/>
                </a:tc>
                <a:tc>
                  <a:txBody>
                    <a:bodyPr/>
                    <a:lstStyle/>
                    <a:p>
                      <a:pPr algn="ctr" rtl="0">
                        <a:lnSpc>
                          <a:spcPct val="107000"/>
                        </a:lnSpc>
                        <a:spcAft>
                          <a:spcPts val="0"/>
                        </a:spcAft>
                      </a:pPr>
                      <a:r>
                        <a:rPr lang="fa-IR" sz="1200" dirty="0">
                          <a:effectLst/>
                        </a:rPr>
                        <a:t>19-1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fa-IR" sz="1200" dirty="0">
                          <a:effectLst/>
                        </a:rPr>
                        <a:t>49-20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fa-IR" sz="1200" dirty="0">
                          <a:effectLst/>
                        </a:rPr>
                        <a:t>499-50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fa-IR" sz="1200" dirty="0">
                          <a:effectLst/>
                        </a:rPr>
                        <a:t>500به بالا</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786187286"/>
                  </a:ext>
                </a:extLst>
              </a:tr>
              <a:tr h="410456">
                <a:tc vMerge="1">
                  <a:txBody>
                    <a:bodyPr/>
                    <a:lstStyle/>
                    <a:p>
                      <a:endParaRPr lang="en-US"/>
                    </a:p>
                  </a:txBody>
                  <a:tcPr/>
                </a:tc>
                <a:tc>
                  <a:txBody>
                    <a:bodyPr/>
                    <a:lstStyle/>
                    <a:p>
                      <a:pPr algn="ctr" rtl="0">
                        <a:lnSpc>
                          <a:spcPct val="107000"/>
                        </a:lnSpc>
                        <a:spcAft>
                          <a:spcPts val="0"/>
                        </a:spcAft>
                      </a:pPr>
                      <a:r>
                        <a:rPr lang="fa-IR" sz="1200">
                          <a:effectLst/>
                        </a:rPr>
                        <a:t>تعدادکارگر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fa-IR" sz="1200">
                          <a:effectLst/>
                        </a:rPr>
                        <a:t>تعدادکارگر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fa-IR" sz="1200" dirty="0">
                          <a:effectLst/>
                        </a:rPr>
                        <a:t>تعدادکارگر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fa-IR" sz="1200" dirty="0">
                          <a:effectLst/>
                        </a:rPr>
                        <a:t>تعدادکارگر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618664055"/>
                  </a:ext>
                </a:extLst>
              </a:tr>
              <a:tr h="602967">
                <a:tc>
                  <a:txBody>
                    <a:bodyPr/>
                    <a:lstStyle/>
                    <a:p>
                      <a:pPr algn="ctr" rtl="0">
                        <a:lnSpc>
                          <a:spcPct val="107000"/>
                        </a:lnSpc>
                        <a:spcAft>
                          <a:spcPts val="0"/>
                        </a:spcAft>
                      </a:pPr>
                      <a:r>
                        <a:rPr lang="fa-IR" sz="1400" dirty="0">
                          <a:effectLst/>
                        </a:rPr>
                        <a:t>جمع</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fa-IR" sz="1400" dirty="0">
                          <a:effectLst/>
                        </a:rPr>
                        <a:t>2164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fa-IR" sz="1400" dirty="0">
                          <a:effectLst/>
                        </a:rPr>
                        <a:t>5100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fa-IR" sz="1400" dirty="0">
                          <a:effectLst/>
                        </a:rPr>
                        <a:t>16757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fa-IR" sz="1400" dirty="0">
                          <a:effectLst/>
                        </a:rPr>
                        <a:t>1475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fa-IR" sz="1400" dirty="0">
                          <a:effectLst/>
                        </a:rPr>
                        <a:t>13333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fa-IR" sz="1400" dirty="0">
                          <a:effectLst/>
                        </a:rPr>
                        <a:t>5411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fa-IR" sz="1400" dirty="0">
                          <a:effectLst/>
                        </a:rPr>
                        <a:t>738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fa-IR" sz="1400" dirty="0">
                          <a:effectLst/>
                        </a:rPr>
                        <a:t>44978</a:t>
                      </a:r>
                      <a:endParaRPr lang="en-US" sz="1400" dirty="0">
                        <a:effectLst/>
                      </a:endParaRPr>
                    </a:p>
                    <a:p>
                      <a:pPr algn="ctr" rtl="0">
                        <a:lnSpc>
                          <a:spcPct val="107000"/>
                        </a:lnSpc>
                        <a:spcAft>
                          <a:spcPts val="0"/>
                        </a:spcAft>
                      </a:pPr>
                      <a:r>
                        <a:rPr lang="fa-IR" sz="1400" dirty="0">
                          <a:effectLst/>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142465985"/>
                  </a:ext>
                </a:extLst>
              </a:tr>
            </a:tbl>
          </a:graphicData>
        </a:graphic>
      </p:graphicFrame>
      <p:sp>
        <p:nvSpPr>
          <p:cNvPr id="3" name="Title 2"/>
          <p:cNvSpPr>
            <a:spLocks noGrp="1"/>
          </p:cNvSpPr>
          <p:nvPr>
            <p:ph type="title"/>
          </p:nvPr>
        </p:nvSpPr>
        <p:spPr>
          <a:xfrm>
            <a:off x="457200" y="274638"/>
            <a:ext cx="8229600" cy="562074"/>
          </a:xfrm>
        </p:spPr>
        <p:txBody>
          <a:bodyPr>
            <a:normAutofit fontScale="90000"/>
          </a:bodyPr>
          <a:lstStyle/>
          <a:p>
            <a:pPr algn="ctr"/>
            <a:r>
              <a:rPr lang="fa-IR" dirty="0" smtClean="0"/>
              <a:t>گزارش معاینات سال 1400</a:t>
            </a:r>
            <a:endParaRPr lang="en-US" dirty="0"/>
          </a:p>
        </p:txBody>
      </p:sp>
      <p:sp>
        <p:nvSpPr>
          <p:cNvPr id="2" name="Rectangle 1"/>
          <p:cNvSpPr/>
          <p:nvPr/>
        </p:nvSpPr>
        <p:spPr>
          <a:xfrm>
            <a:off x="1259631" y="3829109"/>
            <a:ext cx="6665607" cy="584775"/>
          </a:xfrm>
          <a:prstGeom prst="rect">
            <a:avLst/>
          </a:prstGeom>
        </p:spPr>
        <p:txBody>
          <a:bodyPr wrap="none">
            <a:spAutoFit/>
          </a:bodyPr>
          <a:lstStyle/>
          <a:p>
            <a:pPr algn="r" rtl="1"/>
            <a:r>
              <a:rPr lang="ar-SA" sz="3200" b="1" dirty="0">
                <a:cs typeface="B Titr" panose="00000700000000000000" pitchFamily="2" charset="-78"/>
              </a:rPr>
              <a:t>تعداد کل شاغلین شناسایی شده</a:t>
            </a:r>
            <a:r>
              <a:rPr lang="en-US" sz="3200" b="1" dirty="0">
                <a:cs typeface="B Titr" panose="00000700000000000000" pitchFamily="2" charset="-78"/>
              </a:rPr>
              <a:t>  </a:t>
            </a:r>
            <a:r>
              <a:rPr lang="fa-IR" sz="3200" b="1" dirty="0">
                <a:cs typeface="B Titr" panose="00000700000000000000" pitchFamily="2" charset="-78"/>
              </a:rPr>
              <a:t> 84364 نفر</a:t>
            </a:r>
          </a:p>
        </p:txBody>
      </p:sp>
    </p:spTree>
    <p:extLst>
      <p:ext uri="{BB962C8B-B14F-4D97-AF65-F5344CB8AC3E}">
        <p14:creationId xmlns:p14="http://schemas.microsoft.com/office/powerpoint/2010/main" val="3815332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آمار استانی 96 تا کنون</a:t>
            </a:r>
            <a:endParaRPr lang="fa-IR" dirty="0"/>
          </a:p>
        </p:txBody>
      </p:sp>
      <p:sp>
        <p:nvSpPr>
          <p:cNvPr id="3" name="Content Placeholder 2"/>
          <p:cNvSpPr>
            <a:spLocks noGrp="1"/>
          </p:cNvSpPr>
          <p:nvPr>
            <p:ph idx="1"/>
          </p:nvPr>
        </p:nvSpPr>
        <p:spPr/>
        <p:txBody>
          <a:bodyPr/>
          <a:lstStyle/>
          <a:p>
            <a:r>
              <a:rPr lang="fa-IR" dirty="0" smtClean="0"/>
              <a:t>سیلیکوزیس 4 نفر</a:t>
            </a:r>
          </a:p>
          <a:p>
            <a:r>
              <a:rPr lang="fa-IR" dirty="0" smtClean="0"/>
              <a:t>افت شنوایی 3513 نفر</a:t>
            </a:r>
          </a:p>
          <a:p>
            <a:r>
              <a:rPr lang="fa-IR" dirty="0" smtClean="0"/>
              <a:t>سابقه کمردرد و در حال حاضر نیز دارد 541 نفر</a:t>
            </a:r>
          </a:p>
          <a:p>
            <a:r>
              <a:rPr lang="fa-IR" dirty="0" smtClean="0"/>
              <a:t>سرطان بیش از یک سال  11 نفر</a:t>
            </a:r>
          </a:p>
          <a:p>
            <a:r>
              <a:rPr lang="fa-IR" dirty="0" smtClean="0"/>
              <a:t>سرطان کمتراز یک سال 3 نفر</a:t>
            </a:r>
          </a:p>
          <a:p>
            <a:r>
              <a:rPr lang="fa-IR" dirty="0" smtClean="0"/>
              <a:t>سرب خون بالا بدون علامت 110 نفر</a:t>
            </a:r>
            <a:endParaRPr lang="fa-IR" dirty="0"/>
          </a:p>
        </p:txBody>
      </p:sp>
    </p:spTree>
    <p:extLst>
      <p:ext uri="{BB962C8B-B14F-4D97-AF65-F5344CB8AC3E}">
        <p14:creationId xmlns:p14="http://schemas.microsoft.com/office/powerpoint/2010/main" val="4048374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وظیفه بازرسان قبل،حین،بعداز بازرسی</a:t>
            </a:r>
            <a:endParaRPr lang="fa-IR" dirty="0"/>
          </a:p>
        </p:txBody>
      </p:sp>
      <p:sp>
        <p:nvSpPr>
          <p:cNvPr id="3" name="Content Placeholder 2"/>
          <p:cNvSpPr>
            <a:spLocks noGrp="1"/>
          </p:cNvSpPr>
          <p:nvPr>
            <p:ph idx="1"/>
          </p:nvPr>
        </p:nvSpPr>
        <p:spPr/>
        <p:txBody>
          <a:bodyPr>
            <a:normAutofit fontScale="92500" lnSpcReduction="10000"/>
          </a:bodyPr>
          <a:lstStyle/>
          <a:p>
            <a:r>
              <a:rPr lang="fa-IR" dirty="0" smtClean="0"/>
              <a:t>مطالعه پرونده</a:t>
            </a:r>
          </a:p>
          <a:p>
            <a:r>
              <a:rPr lang="fa-IR" dirty="0"/>
              <a:t>سامانه جامع </a:t>
            </a:r>
            <a:r>
              <a:rPr lang="fa-IR" dirty="0" smtClean="0"/>
              <a:t>بازرسی سامح</a:t>
            </a:r>
            <a:endParaRPr lang="fa-IR" dirty="0"/>
          </a:p>
          <a:p>
            <a:r>
              <a:rPr lang="fa-IR" dirty="0" smtClean="0"/>
              <a:t>وضعیت ساختمانی</a:t>
            </a:r>
          </a:p>
          <a:p>
            <a:r>
              <a:rPr lang="fa-IR" dirty="0" smtClean="0"/>
              <a:t>وضعیت تاسیسات(تهویه، روشنایی،زباله ، فاضلاب</a:t>
            </a:r>
          </a:p>
          <a:p>
            <a:r>
              <a:rPr lang="fa-IR" dirty="0" smtClean="0"/>
              <a:t>وضعیت تسهیلات</a:t>
            </a:r>
          </a:p>
          <a:p>
            <a:r>
              <a:rPr lang="fa-IR" dirty="0" smtClean="0"/>
              <a:t>عوامل زیان آور</a:t>
            </a:r>
          </a:p>
          <a:p>
            <a:r>
              <a:rPr lang="fa-IR" dirty="0" smtClean="0"/>
              <a:t>اندازه گیری های انجام شده</a:t>
            </a:r>
          </a:p>
          <a:p>
            <a:r>
              <a:rPr lang="fa-IR" sz="5800" dirty="0" smtClean="0">
                <a:solidFill>
                  <a:srgbClr val="FF0000"/>
                </a:solidFill>
              </a:rPr>
              <a:t>معاینات سلامت شغلی</a:t>
            </a:r>
          </a:p>
          <a:p>
            <a:endParaRPr lang="fa-IR" dirty="0" smtClean="0"/>
          </a:p>
          <a:p>
            <a:endParaRPr lang="fa-IR" dirty="0"/>
          </a:p>
        </p:txBody>
      </p:sp>
      <p:sp>
        <p:nvSpPr>
          <p:cNvPr id="4" name="Date Placeholder 3"/>
          <p:cNvSpPr>
            <a:spLocks noGrp="1"/>
          </p:cNvSpPr>
          <p:nvPr>
            <p:ph type="dt" sz="half" idx="10"/>
          </p:nvPr>
        </p:nvSpPr>
        <p:spPr/>
        <p:txBody>
          <a:bodyPr/>
          <a:lstStyle/>
          <a:p>
            <a:r>
              <a:rPr lang="en-US" smtClean="0"/>
              <a:t>زمستان 97</a:t>
            </a:r>
            <a:endParaRPr lang="fa-IR"/>
          </a:p>
        </p:txBody>
      </p:sp>
      <p:sp>
        <p:nvSpPr>
          <p:cNvPr id="5" name="Footer Placeholder 4"/>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3040224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2984"/>
            <a:ext cx="8229600" cy="5357850"/>
          </a:xfrm>
        </p:spPr>
        <p:txBody>
          <a:bodyPr>
            <a:normAutofit fontScale="92500" lnSpcReduction="20000"/>
          </a:bodyPr>
          <a:lstStyle/>
          <a:p>
            <a:pPr>
              <a:buFont typeface="Wingdings" pitchFamily="2" charset="2"/>
              <a:buChar char="q"/>
            </a:pPr>
            <a:r>
              <a:rPr lang="fa-IR" dirty="0" smtClean="0">
                <a:solidFill>
                  <a:srgbClr val="FF0000"/>
                </a:solidFill>
                <a:cs typeface="B Titr" pitchFamily="2" charset="-78"/>
              </a:rPr>
              <a:t>پزشک عمومی دوره دیده طب کار</a:t>
            </a:r>
          </a:p>
          <a:p>
            <a:r>
              <a:rPr lang="fa-IR" dirty="0" smtClean="0"/>
              <a:t>الف) واحد کاری</a:t>
            </a:r>
          </a:p>
          <a:p>
            <a:r>
              <a:rPr lang="fa-IR" dirty="0" smtClean="0"/>
              <a:t>ب) مطب</a:t>
            </a:r>
          </a:p>
          <a:p>
            <a:r>
              <a:rPr lang="fa-IR" dirty="0" smtClean="0"/>
              <a:t>د)همکار متخصص طب کار،مرکز تخصصی طب کار</a:t>
            </a:r>
          </a:p>
          <a:p>
            <a:pPr>
              <a:buFont typeface="Wingdings" pitchFamily="2" charset="2"/>
              <a:buChar char="q"/>
            </a:pPr>
            <a:r>
              <a:rPr lang="fa-IR" dirty="0" smtClean="0">
                <a:solidFill>
                  <a:srgbClr val="FF0000"/>
                </a:solidFill>
                <a:cs typeface="B Titr" pitchFamily="2" charset="-78"/>
              </a:rPr>
              <a:t>متخصص طب کار</a:t>
            </a:r>
          </a:p>
          <a:p>
            <a:r>
              <a:rPr lang="fa-IR" dirty="0" smtClean="0"/>
              <a:t>الف) واحد کاری</a:t>
            </a:r>
          </a:p>
          <a:p>
            <a:r>
              <a:rPr lang="fa-IR" dirty="0" smtClean="0"/>
              <a:t>ب) مطب</a:t>
            </a:r>
          </a:p>
          <a:p>
            <a:r>
              <a:rPr lang="fa-IR" dirty="0" smtClean="0"/>
              <a:t>ج) مرکز تخصصی طب کار</a:t>
            </a:r>
          </a:p>
          <a:p>
            <a:pPr>
              <a:buFont typeface="Wingdings" pitchFamily="2" charset="2"/>
              <a:buChar char="q"/>
            </a:pPr>
            <a:r>
              <a:rPr lang="fa-IR" dirty="0" smtClean="0">
                <a:solidFill>
                  <a:srgbClr val="FF0000"/>
                </a:solidFill>
                <a:cs typeface="B Titr" pitchFamily="2" charset="-78"/>
              </a:rPr>
              <a:t>مراکز دولتی </a:t>
            </a:r>
          </a:p>
          <a:p>
            <a:r>
              <a:rPr lang="fa-IR" dirty="0" smtClean="0"/>
              <a:t>الف)مرکز خدمات جامع سلامت امیر المومنین</a:t>
            </a:r>
          </a:p>
          <a:p>
            <a:r>
              <a:rPr lang="fa-IR" dirty="0" smtClean="0"/>
              <a:t>ب)پزشک خانواده</a:t>
            </a:r>
          </a:p>
          <a:p>
            <a:endParaRPr lang="en-US" dirty="0" smtClean="0"/>
          </a:p>
        </p:txBody>
      </p:sp>
      <p:sp>
        <p:nvSpPr>
          <p:cNvPr id="3" name="Title 2"/>
          <p:cNvSpPr>
            <a:spLocks noGrp="1"/>
          </p:cNvSpPr>
          <p:nvPr>
            <p:ph type="title"/>
          </p:nvPr>
        </p:nvSpPr>
        <p:spPr/>
        <p:txBody>
          <a:bodyPr>
            <a:normAutofit/>
          </a:bodyPr>
          <a:lstStyle/>
          <a:p>
            <a:r>
              <a:rPr lang="fa-IR" sz="4000" dirty="0" smtClean="0">
                <a:effectLst>
                  <a:outerShdw blurRad="38100" dist="38100" dir="2700000" algn="tl">
                    <a:srgbClr val="000000">
                      <a:alpha val="43137"/>
                    </a:srgbClr>
                  </a:outerShdw>
                </a:effectLst>
              </a:rPr>
              <a:t>روش های انجام معاینات سلامت شغلی</a:t>
            </a:r>
            <a:endParaRPr lang="en-US" sz="4000"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smtClean="0"/>
              <a:t>زمستان 97</a:t>
            </a:r>
            <a:endParaRPr lang="fa-IR"/>
          </a:p>
        </p:txBody>
      </p:sp>
      <p:sp>
        <p:nvSpPr>
          <p:cNvPr id="5" name="Footer Placeholder 4"/>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986511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090812"/>
          </a:xfrm>
        </p:spPr>
        <p:txBody>
          <a:bodyPr/>
          <a:lstStyle/>
          <a:p>
            <a:r>
              <a:rPr lang="fa-IR" dirty="0" smtClean="0"/>
              <a:t>ادیومتری</a:t>
            </a:r>
          </a:p>
          <a:p>
            <a:r>
              <a:rPr lang="fa-IR" dirty="0" smtClean="0"/>
              <a:t>اسپیرومتری</a:t>
            </a:r>
          </a:p>
          <a:p>
            <a:r>
              <a:rPr lang="fa-IR" dirty="0" smtClean="0"/>
              <a:t>اپتومتری</a:t>
            </a:r>
          </a:p>
          <a:p>
            <a:r>
              <a:rPr lang="fa-IR" dirty="0" smtClean="0"/>
              <a:t>رادیولوژی</a:t>
            </a:r>
          </a:p>
          <a:p>
            <a:r>
              <a:rPr lang="fa-IR" dirty="0" smtClean="0"/>
              <a:t>آزمایشگاه تشخیص طبی</a:t>
            </a:r>
            <a:endParaRPr lang="en-US" dirty="0"/>
          </a:p>
        </p:txBody>
      </p:sp>
      <p:sp>
        <p:nvSpPr>
          <p:cNvPr id="3" name="Title 2"/>
          <p:cNvSpPr>
            <a:spLocks noGrp="1"/>
          </p:cNvSpPr>
          <p:nvPr>
            <p:ph type="title"/>
          </p:nvPr>
        </p:nvSpPr>
        <p:spPr/>
        <p:txBody>
          <a:bodyPr/>
          <a:lstStyle/>
          <a:p>
            <a:r>
              <a:rPr lang="fa-IR" dirty="0" smtClean="0"/>
              <a:t>مراکز پاراکیلینک</a:t>
            </a:r>
            <a:endParaRPr lang="en-US"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35895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ar-SA" sz="4400" dirty="0" smtClean="0">
                <a:solidFill>
                  <a:srgbClr val="000000"/>
                </a:solidFill>
                <a:latin typeface="Mistral" panose="03090702030407020403" pitchFamily="66" charset="0"/>
                <a:cs typeface="B Titr" panose="00000700000000000000" pitchFamily="2" charset="-78"/>
              </a:rPr>
              <a:t>اهداف</a:t>
            </a:r>
            <a:r>
              <a:rPr lang="fa-IR" sz="4400" dirty="0" smtClean="0">
                <a:solidFill>
                  <a:srgbClr val="000000"/>
                </a:solidFill>
                <a:latin typeface="Mistral" panose="03090702030407020403" pitchFamily="66" charset="0"/>
                <a:cs typeface="B Titr" panose="00000700000000000000" pitchFamily="2" charset="-78"/>
              </a:rPr>
              <a:t> </a:t>
            </a:r>
            <a:r>
              <a:rPr lang="ar-SA" sz="4400" dirty="0" smtClean="0">
                <a:solidFill>
                  <a:srgbClr val="000000"/>
                </a:solidFill>
                <a:latin typeface="Mistral" panose="03090702030407020403" pitchFamily="66" charset="0"/>
                <a:cs typeface="B Titr" panose="00000700000000000000" pitchFamily="2" charset="-78"/>
              </a:rPr>
              <a:t>معاينات </a:t>
            </a:r>
            <a:r>
              <a:rPr lang="ar-SA" sz="4400" dirty="0">
                <a:solidFill>
                  <a:srgbClr val="000000"/>
                </a:solidFill>
                <a:latin typeface="Mistral" panose="03090702030407020403" pitchFamily="66" charset="0"/>
                <a:cs typeface="B Titr" panose="00000700000000000000" pitchFamily="2" charset="-78"/>
              </a:rPr>
              <a:t>دوره </a:t>
            </a:r>
            <a:r>
              <a:rPr lang="ar-SA" sz="4400" dirty="0" smtClean="0">
                <a:solidFill>
                  <a:srgbClr val="000000"/>
                </a:solidFill>
                <a:latin typeface="Mistral" panose="03090702030407020403" pitchFamily="66" charset="0"/>
                <a:cs typeface="B Titr" panose="00000700000000000000" pitchFamily="2" charset="-78"/>
              </a:rPr>
              <a:t>اي</a:t>
            </a:r>
            <a:endParaRPr lang="fa-IR" dirty="0">
              <a:latin typeface="Mistral" panose="03090702030407020403" pitchFamily="66" charset="0"/>
              <a:cs typeface="B Titr" panose="00000700000000000000" pitchFamily="2" charset="-78"/>
            </a:endParaRPr>
          </a:p>
        </p:txBody>
      </p:sp>
      <p:sp>
        <p:nvSpPr>
          <p:cNvPr id="4" name="Rectangle 2"/>
          <p:cNvSpPr>
            <a:spLocks noGrp="1" noChangeArrowheads="1"/>
          </p:cNvSpPr>
          <p:nvPr>
            <p:ph idx="1"/>
          </p:nvPr>
        </p:nvSpPr>
        <p:spPr>
          <a:xfrm>
            <a:off x="457200" y="1268760"/>
            <a:ext cx="8229600" cy="5112568"/>
          </a:xfrm>
          <a:ln/>
        </p:spPr>
        <p:txBody>
          <a:bodyPr>
            <a:normAutofit/>
          </a:bodyPr>
          <a:lstStyle/>
          <a:p>
            <a:pPr marL="109728" indent="0" algn="r">
              <a:buNone/>
            </a:pPr>
            <a:r>
              <a:rPr lang="fa-IR" sz="2800" b="1" dirty="0">
                <a:cs typeface="B Titr" panose="00000700000000000000" pitchFamily="2" charset="-78"/>
              </a:rPr>
              <a:t/>
            </a:r>
            <a:br>
              <a:rPr lang="fa-IR" sz="2800" b="1" dirty="0">
                <a:cs typeface="B Titr" panose="00000700000000000000" pitchFamily="2" charset="-78"/>
              </a:rPr>
            </a:br>
            <a:r>
              <a:rPr lang="fa-IR" sz="2800" b="1" dirty="0">
                <a:cs typeface="B Titr" panose="00000700000000000000" pitchFamily="2" charset="-78"/>
              </a:rPr>
              <a:t>- </a:t>
            </a:r>
            <a:r>
              <a:rPr lang="ar-SA" sz="2800" b="1" dirty="0">
                <a:cs typeface="B Titr" panose="00000700000000000000" pitchFamily="2" charset="-78"/>
              </a:rPr>
              <a:t>تشخيص زودرس بيماريهاي ناشي از کار</a:t>
            </a:r>
            <a:r>
              <a:rPr lang="fa-IR" sz="2800" b="1" dirty="0">
                <a:cs typeface="B Titr" panose="00000700000000000000" pitchFamily="2" charset="-78"/>
              </a:rPr>
              <a:t/>
            </a:r>
            <a:br>
              <a:rPr lang="fa-IR" sz="2800" b="1" dirty="0">
                <a:cs typeface="B Titr" panose="00000700000000000000" pitchFamily="2" charset="-78"/>
              </a:rPr>
            </a:br>
            <a:r>
              <a:rPr lang="fa-IR" sz="2800" b="1" dirty="0">
                <a:cs typeface="B Titr" panose="00000700000000000000" pitchFamily="2" charset="-78"/>
              </a:rPr>
              <a:t>- </a:t>
            </a:r>
            <a:r>
              <a:rPr lang="ar-SA" sz="2800" b="1" dirty="0">
                <a:cs typeface="B Titr" panose="00000700000000000000" pitchFamily="2" charset="-78"/>
              </a:rPr>
              <a:t>درمان به هنگام و جلوگيري از بيماريهاي شغلي</a:t>
            </a:r>
            <a:r>
              <a:rPr lang="fa-IR" sz="2800" b="1" dirty="0">
                <a:cs typeface="B Titr" panose="00000700000000000000" pitchFamily="2" charset="-78"/>
              </a:rPr>
              <a:t/>
            </a:r>
            <a:br>
              <a:rPr lang="fa-IR" sz="2800" b="1" dirty="0">
                <a:cs typeface="B Titr" panose="00000700000000000000" pitchFamily="2" charset="-78"/>
              </a:rPr>
            </a:br>
            <a:r>
              <a:rPr lang="fa-IR" sz="2800" b="1" dirty="0">
                <a:cs typeface="B Titr" panose="00000700000000000000" pitchFamily="2" charset="-78"/>
              </a:rPr>
              <a:t>- </a:t>
            </a:r>
            <a:r>
              <a:rPr lang="ar-SA" sz="2800" b="1" dirty="0">
                <a:cs typeface="B Titr" panose="00000700000000000000" pitchFamily="2" charset="-78"/>
              </a:rPr>
              <a:t>توصيه براي تغيير شغل و يا محدود کردن کار کارگران بيمار </a:t>
            </a:r>
            <a:r>
              <a:rPr lang="fa-IR" sz="2800" b="1" dirty="0">
                <a:cs typeface="B Titr" panose="00000700000000000000" pitchFamily="2" charset="-78"/>
              </a:rPr>
              <a:t/>
            </a:r>
            <a:br>
              <a:rPr lang="fa-IR" sz="2800" b="1" dirty="0">
                <a:cs typeface="B Titr" panose="00000700000000000000" pitchFamily="2" charset="-78"/>
              </a:rPr>
            </a:br>
            <a:r>
              <a:rPr lang="fa-IR" sz="2800" b="1" dirty="0">
                <a:cs typeface="B Titr" panose="00000700000000000000" pitchFamily="2" charset="-78"/>
              </a:rPr>
              <a:t>- </a:t>
            </a:r>
            <a:r>
              <a:rPr lang="ar-SA" sz="2800" b="1" dirty="0">
                <a:cs typeface="B Titr" panose="00000700000000000000" pitchFamily="2" charset="-78"/>
              </a:rPr>
              <a:t>جلوگيري از انتقال و انتشار بيماريهاي قابل انتقال</a:t>
            </a:r>
            <a:r>
              <a:rPr lang="fa-IR" sz="2800" b="1" dirty="0">
                <a:cs typeface="B Titr" panose="00000700000000000000" pitchFamily="2" charset="-78"/>
              </a:rPr>
              <a:t/>
            </a:r>
            <a:br>
              <a:rPr lang="fa-IR" sz="2800" b="1" dirty="0">
                <a:cs typeface="B Titr" panose="00000700000000000000" pitchFamily="2" charset="-78"/>
              </a:rPr>
            </a:br>
            <a:r>
              <a:rPr lang="fa-IR" sz="2800" b="1" dirty="0">
                <a:cs typeface="B Titr" panose="00000700000000000000" pitchFamily="2" charset="-78"/>
              </a:rPr>
              <a:t>- </a:t>
            </a:r>
            <a:r>
              <a:rPr lang="ar-SA" sz="2800" b="1" dirty="0">
                <a:cs typeface="B Titr" panose="00000700000000000000" pitchFamily="2" charset="-78"/>
              </a:rPr>
              <a:t>پيش گيري از بروز بيماريهاي حرفه اي در افرادي که کار مشابه دارند.</a:t>
            </a:r>
            <a:r>
              <a:rPr lang="fa-IR" sz="2800" b="1" dirty="0">
                <a:cs typeface="B Titr" panose="00000700000000000000" pitchFamily="2" charset="-78"/>
              </a:rPr>
              <a:t/>
            </a:r>
            <a:br>
              <a:rPr lang="fa-IR" sz="2800" b="1" dirty="0">
                <a:cs typeface="B Titr" panose="00000700000000000000" pitchFamily="2" charset="-78"/>
              </a:rPr>
            </a:br>
            <a:r>
              <a:rPr lang="fa-IR" sz="2800" b="1" dirty="0">
                <a:cs typeface="B Titr" panose="00000700000000000000" pitchFamily="2" charset="-78"/>
              </a:rPr>
              <a:t>- </a:t>
            </a:r>
            <a:r>
              <a:rPr lang="ar-SA" sz="2800" b="1" dirty="0">
                <a:cs typeface="B Titr" panose="00000700000000000000" pitchFamily="2" charset="-78"/>
              </a:rPr>
              <a:t>مطالعه اثرات عوامل زيان آور محيط کار بر روي کارگران</a:t>
            </a:r>
            <a:r>
              <a:rPr lang="fa-IR" sz="2800" b="1" dirty="0">
                <a:cs typeface="B Titr" panose="00000700000000000000" pitchFamily="2" charset="-78"/>
              </a:rPr>
              <a:t/>
            </a:r>
            <a:br>
              <a:rPr lang="fa-IR" sz="2800" b="1" dirty="0">
                <a:cs typeface="B Titr" panose="00000700000000000000" pitchFamily="2" charset="-78"/>
              </a:rPr>
            </a:br>
            <a:r>
              <a:rPr lang="fa-IR" sz="2800" b="1" dirty="0">
                <a:cs typeface="B Titr" panose="00000700000000000000" pitchFamily="2" charset="-78"/>
              </a:rPr>
              <a:t>- </a:t>
            </a:r>
            <a:r>
              <a:rPr lang="ar-SA" sz="2800" b="1" dirty="0">
                <a:cs typeface="B Titr" panose="00000700000000000000" pitchFamily="2" charset="-78"/>
              </a:rPr>
              <a:t>ارزشيابي روشهاي پيش گيري و ايمني</a:t>
            </a:r>
            <a:endParaRPr lang="en-US" sz="2800" b="1" dirty="0">
              <a:cs typeface="B Titr" panose="00000700000000000000" pitchFamily="2" charset="-78"/>
            </a:endParaRPr>
          </a:p>
        </p:txBody>
      </p:sp>
    </p:spTree>
    <p:extLst>
      <p:ext uri="{BB962C8B-B14F-4D97-AF65-F5344CB8AC3E}">
        <p14:creationId xmlns:p14="http://schemas.microsoft.com/office/powerpoint/2010/main" val="31400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الف)پزشکان عمومی</a:t>
            </a:r>
          </a:p>
          <a:p>
            <a:r>
              <a:rPr lang="fa-IR" dirty="0" smtClean="0"/>
              <a:t>ب)متخصص طب کار</a:t>
            </a:r>
            <a:endParaRPr lang="en-US" dirty="0"/>
          </a:p>
        </p:txBody>
      </p:sp>
      <p:sp>
        <p:nvSpPr>
          <p:cNvPr id="3" name="Title 2"/>
          <p:cNvSpPr>
            <a:spLocks noGrp="1"/>
          </p:cNvSpPr>
          <p:nvPr>
            <p:ph type="title"/>
          </p:nvPr>
        </p:nvSpPr>
        <p:spPr/>
        <p:txBody>
          <a:bodyPr/>
          <a:lstStyle/>
          <a:p>
            <a:r>
              <a:rPr lang="fa-IR" dirty="0" smtClean="0"/>
              <a:t>نحوه همکاری مراکز پاراکیلینک </a:t>
            </a:r>
            <a:endParaRPr lang="en-US"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516136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مراحل انجام معاینات سلامت شغلی</a:t>
            </a:r>
            <a:endParaRPr lang="fa-IR" dirty="0"/>
          </a:p>
        </p:txBody>
      </p:sp>
      <p:sp>
        <p:nvSpPr>
          <p:cNvPr id="3" name="Content Placeholder 2"/>
          <p:cNvSpPr>
            <a:spLocks noGrp="1"/>
          </p:cNvSpPr>
          <p:nvPr>
            <p:ph idx="1"/>
          </p:nvPr>
        </p:nvSpPr>
        <p:spPr/>
        <p:txBody>
          <a:bodyPr/>
          <a:lstStyle/>
          <a:p>
            <a:r>
              <a:rPr lang="fa-IR" dirty="0" smtClean="0"/>
              <a:t>اندازه گیری و ارزیابی عوامل زیان آور محیط کار</a:t>
            </a:r>
          </a:p>
          <a:p>
            <a:r>
              <a:rPr lang="fa-IR" dirty="0" smtClean="0"/>
              <a:t>تکمیل فرم معاینات توسط </a:t>
            </a:r>
            <a:r>
              <a:rPr lang="fa-IR" dirty="0" smtClean="0">
                <a:solidFill>
                  <a:srgbClr val="FF0000"/>
                </a:solidFill>
              </a:rPr>
              <a:t>فرد مجاز</a:t>
            </a:r>
          </a:p>
          <a:p>
            <a:r>
              <a:rPr lang="fa-IR" dirty="0"/>
              <a:t>بازدید محیط کار و طراحی معاینات</a:t>
            </a:r>
          </a:p>
          <a:p>
            <a:r>
              <a:rPr lang="fa-IR" dirty="0" smtClean="0"/>
              <a:t>انجام معاینات بالینی و ثبت در فرم توسط پزشک مجاز</a:t>
            </a:r>
          </a:p>
          <a:p>
            <a:r>
              <a:rPr lang="fa-IR" dirty="0" smtClean="0"/>
              <a:t>درخواست آزمایشات پاراکلینیکی</a:t>
            </a:r>
          </a:p>
          <a:p>
            <a:endParaRPr lang="fa-IR"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288849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00200"/>
            <a:ext cx="8507288" cy="4525963"/>
          </a:xfrm>
        </p:spPr>
        <p:txBody>
          <a:bodyPr>
            <a:normAutofit/>
          </a:bodyPr>
          <a:lstStyle/>
          <a:p>
            <a:pPr lvl="0" algn="r" rtl="1"/>
            <a:r>
              <a:rPr lang="fa-IR" dirty="0" smtClean="0"/>
              <a:t>خصوصیات فردی</a:t>
            </a:r>
          </a:p>
          <a:p>
            <a:pPr lvl="0" algn="r" rtl="1"/>
            <a:r>
              <a:rPr lang="fa-IR" dirty="0" smtClean="0"/>
              <a:t>سوابق شغلی </a:t>
            </a:r>
          </a:p>
          <a:p>
            <a:pPr lvl="0" algn="r" rtl="1"/>
            <a:r>
              <a:rPr lang="fa-IR" dirty="0" smtClean="0"/>
              <a:t>سوابق بيماري فرد </a:t>
            </a:r>
          </a:p>
          <a:p>
            <a:pPr lvl="0" algn="r" rtl="1"/>
            <a:r>
              <a:rPr lang="fa-IR" sz="4000" dirty="0" smtClean="0">
                <a:solidFill>
                  <a:srgbClr val="FF0000"/>
                </a:solidFill>
              </a:rPr>
              <a:t>مواجهات شغلی(عوامل </a:t>
            </a:r>
            <a:r>
              <a:rPr lang="fa-IR" sz="4000" dirty="0">
                <a:solidFill>
                  <a:srgbClr val="FF0000"/>
                </a:solidFill>
              </a:rPr>
              <a:t>زيان آور محيط </a:t>
            </a:r>
            <a:r>
              <a:rPr lang="fa-IR" sz="4000" dirty="0" smtClean="0">
                <a:solidFill>
                  <a:srgbClr val="FF0000"/>
                </a:solidFill>
              </a:rPr>
              <a:t>كار) </a:t>
            </a:r>
          </a:p>
          <a:p>
            <a:pPr lvl="0" algn="r" rtl="1"/>
            <a:r>
              <a:rPr lang="fa-IR" dirty="0" smtClean="0"/>
              <a:t>يافته </a:t>
            </a:r>
            <a:r>
              <a:rPr lang="fa-IR" dirty="0"/>
              <a:t>هاي باليني ،شكايات كارگر </a:t>
            </a:r>
            <a:endParaRPr lang="fa-IR" dirty="0" smtClean="0"/>
          </a:p>
          <a:p>
            <a:pPr lvl="0" algn="r" rtl="1"/>
            <a:r>
              <a:rPr lang="fa-IR" dirty="0" smtClean="0"/>
              <a:t>خصوصيات </a:t>
            </a:r>
            <a:r>
              <a:rPr lang="fa-IR" dirty="0"/>
              <a:t>ويژه شغلي فرد</a:t>
            </a:r>
            <a:endParaRPr lang="en-US" dirty="0"/>
          </a:p>
          <a:p>
            <a:endParaRPr lang="en-US" dirty="0"/>
          </a:p>
        </p:txBody>
      </p:sp>
      <p:sp>
        <p:nvSpPr>
          <p:cNvPr id="2" name="Title 1"/>
          <p:cNvSpPr>
            <a:spLocks noGrp="1"/>
          </p:cNvSpPr>
          <p:nvPr>
            <p:ph type="title"/>
          </p:nvPr>
        </p:nvSpPr>
        <p:spPr/>
        <p:txBody>
          <a:bodyPr>
            <a:normAutofit fontScale="90000"/>
          </a:bodyPr>
          <a:lstStyle/>
          <a:p>
            <a:r>
              <a:rPr lang="fa-IR" dirty="0" smtClean="0"/>
              <a:t>عوامل موثر در تجویز پاراکلینیک در معاینات سلامت شغلی </a:t>
            </a:r>
            <a:endParaRPr lang="en-US"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1547888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آزمایشات و خدمات پاراکلینیک</a:t>
            </a:r>
            <a:endParaRPr lang="fa-IR" dirty="0"/>
          </a:p>
        </p:txBody>
      </p:sp>
      <p:sp>
        <p:nvSpPr>
          <p:cNvPr id="3" name="Content Placeholder 2"/>
          <p:cNvSpPr>
            <a:spLocks noGrp="1"/>
          </p:cNvSpPr>
          <p:nvPr>
            <p:ph idx="1"/>
          </p:nvPr>
        </p:nvSpPr>
        <p:spPr/>
        <p:txBody>
          <a:bodyPr>
            <a:normAutofit fontScale="92500"/>
          </a:bodyPr>
          <a:lstStyle/>
          <a:p>
            <a:r>
              <a:rPr lang="fa-IR" dirty="0" smtClean="0"/>
              <a:t>لزوم انجام کلیه اقدامات آزمایشگاهی و پاراکلینیکی بر اساس شواهد علمی و تنها </a:t>
            </a:r>
            <a:r>
              <a:rPr lang="fa-IR" sz="3500" b="1" i="1" dirty="0" smtClean="0">
                <a:solidFill>
                  <a:srgbClr val="FF0000"/>
                </a:solidFill>
                <a:effectLst>
                  <a:outerShdw blurRad="38100" dist="38100" dir="2700000" algn="tl">
                    <a:srgbClr val="000000">
                      <a:alpha val="43137"/>
                    </a:srgbClr>
                  </a:outerShdw>
                </a:effectLst>
              </a:rPr>
              <a:t>در صورت ضرورت و ذکر علت </a:t>
            </a:r>
            <a:r>
              <a:rPr lang="fa-IR" dirty="0" smtClean="0"/>
              <a:t>انجام می پذیرد.(ماده 10)</a:t>
            </a:r>
          </a:p>
          <a:p>
            <a:r>
              <a:rPr lang="fa-IR" dirty="0" smtClean="0"/>
              <a:t>انجام تست های پاراکلینیک از جمله اسپیرومتری، ادیومتری، انواع رادیوگرافی، آزمایش های تشخیص طبی و نظایر آن بر اساس ضوابط و دستورالعمل های جاری معاونت درمان صورت می گیرد و نیز تفسیرتست هایی نظیر اسپیرومتری و ادیومتری بر اساس ضوابط و مقررات ابلاغی معاونت یاد شده انجام خواهد شد.(ماده11)</a:t>
            </a:r>
            <a:endParaRPr lang="fa-IR" dirty="0"/>
          </a:p>
        </p:txBody>
      </p:sp>
      <p:sp>
        <p:nvSpPr>
          <p:cNvPr id="4" name="Date Placeholder 3"/>
          <p:cNvSpPr>
            <a:spLocks noGrp="1"/>
          </p:cNvSpPr>
          <p:nvPr>
            <p:ph type="dt" sz="half" idx="10"/>
          </p:nvPr>
        </p:nvSpPr>
        <p:spPr/>
        <p:txBody>
          <a:bodyPr/>
          <a:lstStyle/>
          <a:p>
            <a:r>
              <a:rPr lang="en-US" smtClean="0"/>
              <a:t>زمستان 97</a:t>
            </a:r>
            <a:endParaRPr lang="fa-IR"/>
          </a:p>
        </p:txBody>
      </p:sp>
      <p:sp>
        <p:nvSpPr>
          <p:cNvPr id="5" name="Footer Placeholder 4"/>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21531013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نحوه انجام آزمایشات و اقدامات تشخیصی</a:t>
            </a:r>
            <a:endParaRPr lang="fa-IR" dirty="0"/>
          </a:p>
        </p:txBody>
      </p:sp>
      <p:sp>
        <p:nvSpPr>
          <p:cNvPr id="3" name="Content Placeholder 2"/>
          <p:cNvSpPr>
            <a:spLocks noGrp="1"/>
          </p:cNvSpPr>
          <p:nvPr>
            <p:ph idx="1"/>
          </p:nvPr>
        </p:nvSpPr>
        <p:spPr/>
        <p:txBody>
          <a:bodyPr/>
          <a:lstStyle/>
          <a:p>
            <a:r>
              <a:rPr lang="fa-IR" dirty="0" smtClean="0"/>
              <a:t>انجام ادیومتری صرفا برای کارگران دارای مواجهه با سرو صدای بیش از حد مراقبت(اقدام) بر اساس آخرین ابلاغ کتابچه حدود مجاز و افراد با مواجهه با مواد شیمیایی اتوتوکسیک، افراد با حساسیت بالا به سروصدا، کارگران با افت شنوایی مطابق پرونده پزشکی، و همچنین مشاغلی که شنوایی شاغل جنبه ایمنی داشته باشد.</a:t>
            </a:r>
            <a:endParaRPr lang="fa-IR" dirty="0"/>
          </a:p>
        </p:txBody>
      </p:sp>
      <p:sp>
        <p:nvSpPr>
          <p:cNvPr id="4" name="Date Placeholder 3"/>
          <p:cNvSpPr>
            <a:spLocks noGrp="1"/>
          </p:cNvSpPr>
          <p:nvPr>
            <p:ph type="dt" sz="half" idx="10"/>
          </p:nvPr>
        </p:nvSpPr>
        <p:spPr/>
        <p:txBody>
          <a:bodyPr/>
          <a:lstStyle/>
          <a:p>
            <a:r>
              <a:rPr lang="en-US" smtClean="0"/>
              <a:t>زمستان 97</a:t>
            </a:r>
            <a:endParaRPr lang="fa-IR"/>
          </a:p>
        </p:txBody>
      </p:sp>
      <p:sp>
        <p:nvSpPr>
          <p:cNvPr id="5" name="Footer Placeholder 4"/>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27687617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نحوه انجام آزمایشات و اقدامات تشخیصی</a:t>
            </a:r>
          </a:p>
        </p:txBody>
      </p:sp>
      <p:sp>
        <p:nvSpPr>
          <p:cNvPr id="3" name="Content Placeholder 2"/>
          <p:cNvSpPr>
            <a:spLocks noGrp="1"/>
          </p:cNvSpPr>
          <p:nvPr>
            <p:ph idx="1"/>
          </p:nvPr>
        </p:nvSpPr>
        <p:spPr/>
        <p:txBody>
          <a:bodyPr/>
          <a:lstStyle/>
          <a:p>
            <a:r>
              <a:rPr lang="fa-IR" dirty="0"/>
              <a:t>انجام </a:t>
            </a:r>
            <a:r>
              <a:rPr lang="fa-IR" dirty="0" smtClean="0"/>
              <a:t>اسپیرومتری </a:t>
            </a:r>
            <a:r>
              <a:rPr lang="fa-IR" dirty="0"/>
              <a:t>صرفا  </a:t>
            </a:r>
            <a:r>
              <a:rPr lang="fa-IR" dirty="0" smtClean="0"/>
              <a:t>در افراد با مواجهه با آلاینده های تنفسی، افراد دارای سابقه بیماری های تنفسی مطابق پرونده پزشکی و افراد نیازمند تعیین ظرفیت ریوی با توجه به نیاز شغلی نظیر شغل های نیازمند استفاده از رسپیراتور</a:t>
            </a:r>
            <a:endParaRPr lang="fa-IR" dirty="0"/>
          </a:p>
        </p:txBody>
      </p:sp>
      <p:sp>
        <p:nvSpPr>
          <p:cNvPr id="4" name="Date Placeholder 3"/>
          <p:cNvSpPr>
            <a:spLocks noGrp="1"/>
          </p:cNvSpPr>
          <p:nvPr>
            <p:ph type="dt" sz="half" idx="10"/>
          </p:nvPr>
        </p:nvSpPr>
        <p:spPr/>
        <p:txBody>
          <a:bodyPr/>
          <a:lstStyle/>
          <a:p>
            <a:r>
              <a:rPr lang="en-US" smtClean="0"/>
              <a:t>زمستان 97</a:t>
            </a:r>
            <a:endParaRPr lang="fa-IR"/>
          </a:p>
        </p:txBody>
      </p:sp>
      <p:sp>
        <p:nvSpPr>
          <p:cNvPr id="5" name="Footer Placeholder 4"/>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27708977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06" y="116632"/>
            <a:ext cx="8229600" cy="1143000"/>
          </a:xfrm>
        </p:spPr>
        <p:txBody>
          <a:bodyPr>
            <a:normAutofit fontScale="90000"/>
          </a:bodyPr>
          <a:lstStyle/>
          <a:p>
            <a:r>
              <a:rPr lang="fa-IR" dirty="0"/>
              <a:t>نحوه انجام آزمایشات و اقدامات تشخیصی</a:t>
            </a:r>
          </a:p>
        </p:txBody>
      </p:sp>
      <p:sp>
        <p:nvSpPr>
          <p:cNvPr id="3" name="Content Placeholder 2"/>
          <p:cNvSpPr>
            <a:spLocks noGrp="1"/>
          </p:cNvSpPr>
          <p:nvPr>
            <p:ph idx="1"/>
          </p:nvPr>
        </p:nvSpPr>
        <p:spPr>
          <a:xfrm>
            <a:off x="395536" y="1209173"/>
            <a:ext cx="8229600" cy="4092035"/>
          </a:xfrm>
        </p:spPr>
        <p:txBody>
          <a:bodyPr/>
          <a:lstStyle/>
          <a:p>
            <a:r>
              <a:rPr lang="fa-IR" dirty="0" smtClean="0"/>
              <a:t>انجام آزمایشات پاراکیلینیک با در نظر گرفتن دستورالعمل برنامه ملی پیشگیری و کنترل بیماری های غیر واگیر ابلاغیه معاون بهداشت وزارت بهداشت و تامین مستندات سلامت پایه فرد</a:t>
            </a:r>
          </a:p>
          <a:p>
            <a:r>
              <a:rPr lang="fa-IR" dirty="0" smtClean="0"/>
              <a:t>انجام نوار قلب صرفا در شاغلین دارای مواجهه کاردیوتوکسیک و شاغلین دارای سابقه بیماری های قلبی بر اساس پرونده پزشکی و یا شک به بیماری قلبی در حین</a:t>
            </a:r>
            <a:endParaRPr lang="fa-IR" dirty="0"/>
          </a:p>
        </p:txBody>
      </p:sp>
      <p:sp>
        <p:nvSpPr>
          <p:cNvPr id="4" name="Date Placeholder 3"/>
          <p:cNvSpPr>
            <a:spLocks noGrp="1"/>
          </p:cNvSpPr>
          <p:nvPr>
            <p:ph type="dt" sz="half" idx="10"/>
          </p:nvPr>
        </p:nvSpPr>
        <p:spPr/>
        <p:txBody>
          <a:bodyPr/>
          <a:lstStyle/>
          <a:p>
            <a:r>
              <a:rPr lang="en-US" smtClean="0"/>
              <a:t>زمستان 97</a:t>
            </a:r>
            <a:endParaRPr lang="fa-IR"/>
          </a:p>
        </p:txBody>
      </p:sp>
      <p:sp>
        <p:nvSpPr>
          <p:cNvPr id="5" name="Footer Placeholder 4"/>
          <p:cNvSpPr>
            <a:spLocks noGrp="1"/>
          </p:cNvSpPr>
          <p:nvPr>
            <p:ph type="ftr" sz="quarter" idx="11"/>
          </p:nvPr>
        </p:nvSpPr>
        <p:spPr/>
        <p:txBody>
          <a:bodyPr/>
          <a:lstStyle/>
          <a:p>
            <a:r>
              <a:rPr lang="fa-IR" smtClean="0"/>
              <a:t>جواد برازنده</a:t>
            </a:r>
            <a:endParaRPr lang="fa-IR"/>
          </a:p>
        </p:txBody>
      </p:sp>
      <p:sp>
        <p:nvSpPr>
          <p:cNvPr id="6" name="TextBox 5"/>
          <p:cNvSpPr txBox="1"/>
          <p:nvPr/>
        </p:nvSpPr>
        <p:spPr>
          <a:xfrm>
            <a:off x="107504" y="5898940"/>
            <a:ext cx="7632848" cy="461665"/>
          </a:xfrm>
          <a:prstGeom prst="rect">
            <a:avLst/>
          </a:prstGeom>
          <a:noFill/>
        </p:spPr>
        <p:txBody>
          <a:bodyPr wrap="square" rtlCol="0">
            <a:spAutoFit/>
          </a:bodyPr>
          <a:lstStyle/>
          <a:p>
            <a:r>
              <a:rPr lang="fa-IR" sz="2400" dirty="0" smtClean="0">
                <a:cs typeface="B Titr" panose="00000700000000000000" pitchFamily="2" charset="-78"/>
              </a:rPr>
              <a:t>جنسیت</a:t>
            </a:r>
            <a:r>
              <a:rPr lang="fa-IR" sz="2400" dirty="0" smtClean="0">
                <a:solidFill>
                  <a:srgbClr val="FF0000"/>
                </a:solidFill>
                <a:cs typeface="B Titr" panose="00000700000000000000" pitchFamily="2" charset="-78"/>
              </a:rPr>
              <a:t>، سن، وزن، مصرف دخانیات، چربی خون ، دیابت و فشارخون</a:t>
            </a:r>
            <a:endParaRPr lang="en-US" sz="2400" dirty="0">
              <a:solidFill>
                <a:srgbClr val="FF0000"/>
              </a:solidFill>
              <a:cs typeface="B Titr" panose="00000700000000000000" pitchFamily="2" charset="-78"/>
            </a:endParaRPr>
          </a:p>
        </p:txBody>
      </p:sp>
      <p:sp>
        <p:nvSpPr>
          <p:cNvPr id="7" name="TextBox 6"/>
          <p:cNvSpPr txBox="1"/>
          <p:nvPr/>
        </p:nvSpPr>
        <p:spPr>
          <a:xfrm>
            <a:off x="523282" y="5090864"/>
            <a:ext cx="5876930" cy="461665"/>
          </a:xfrm>
          <a:prstGeom prst="rect">
            <a:avLst/>
          </a:prstGeom>
          <a:noFill/>
        </p:spPr>
        <p:txBody>
          <a:bodyPr wrap="none" rtlCol="0">
            <a:spAutoFit/>
          </a:bodyPr>
          <a:lstStyle/>
          <a:p>
            <a:r>
              <a:rPr lang="fa-IR" sz="2400" dirty="0" smtClean="0">
                <a:solidFill>
                  <a:srgbClr val="FF0000"/>
                </a:solidFill>
                <a:cs typeface="B Titr" panose="00000700000000000000" pitchFamily="2" charset="-78"/>
              </a:rPr>
              <a:t>خطر سنجی سکته های قلبی و مغزی در ده سال آینده</a:t>
            </a:r>
            <a:endParaRPr lang="en-US" sz="2400" dirty="0">
              <a:solidFill>
                <a:srgbClr val="FF0000"/>
              </a:solidFill>
              <a:cs typeface="B Titr" panose="00000700000000000000" pitchFamily="2" charset="-78"/>
            </a:endParaRPr>
          </a:p>
        </p:txBody>
      </p:sp>
    </p:spTree>
    <p:extLst>
      <p:ext uri="{BB962C8B-B14F-4D97-AF65-F5344CB8AC3E}">
        <p14:creationId xmlns:p14="http://schemas.microsoft.com/office/powerpoint/2010/main" val="15586846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نحوه انجام آزمایشات و اقدامات تشخیصی</a:t>
            </a:r>
          </a:p>
        </p:txBody>
      </p:sp>
      <p:sp>
        <p:nvSpPr>
          <p:cNvPr id="3" name="Content Placeholder 2"/>
          <p:cNvSpPr>
            <a:spLocks noGrp="1"/>
          </p:cNvSpPr>
          <p:nvPr>
            <p:ph idx="1"/>
          </p:nvPr>
        </p:nvSpPr>
        <p:spPr/>
        <p:txBody>
          <a:bodyPr/>
          <a:lstStyle/>
          <a:p>
            <a:r>
              <a:rPr lang="fa-IR" dirty="0" smtClean="0"/>
              <a:t>انجام سایر اقدامات پاراکلینیک مستند بر نوع مواجهات شناسایی شده و نیاز شاغل با </a:t>
            </a:r>
            <a:r>
              <a:rPr lang="fa-IR" sz="3600" dirty="0" smtClean="0">
                <a:solidFill>
                  <a:srgbClr val="FF0000"/>
                </a:solidFill>
              </a:rPr>
              <a:t>ذکر علت</a:t>
            </a:r>
          </a:p>
          <a:p>
            <a:r>
              <a:rPr lang="fa-IR" dirty="0" smtClean="0"/>
              <a:t>انجام هر یک از موارد ذکر شده در بند های قبل برای افراد غیر مشمول ممنوع  می باشد.</a:t>
            </a:r>
            <a:endParaRPr lang="fa-IR" dirty="0"/>
          </a:p>
        </p:txBody>
      </p:sp>
      <p:sp>
        <p:nvSpPr>
          <p:cNvPr id="4" name="Date Placeholder 3"/>
          <p:cNvSpPr>
            <a:spLocks noGrp="1"/>
          </p:cNvSpPr>
          <p:nvPr>
            <p:ph type="dt" sz="half" idx="10"/>
          </p:nvPr>
        </p:nvSpPr>
        <p:spPr/>
        <p:txBody>
          <a:bodyPr/>
          <a:lstStyle/>
          <a:p>
            <a:r>
              <a:rPr lang="en-US" smtClean="0"/>
              <a:t>زمستان 97</a:t>
            </a:r>
            <a:endParaRPr lang="fa-IR"/>
          </a:p>
        </p:txBody>
      </p:sp>
      <p:sp>
        <p:nvSpPr>
          <p:cNvPr id="5" name="Footer Placeholder 4"/>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2610808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مراحل انجام معاینات سلامت شغلی</a:t>
            </a:r>
            <a:endParaRPr lang="fa-IR" dirty="0"/>
          </a:p>
        </p:txBody>
      </p:sp>
      <p:sp>
        <p:nvSpPr>
          <p:cNvPr id="3" name="Content Placeholder 2"/>
          <p:cNvSpPr>
            <a:spLocks noGrp="1"/>
          </p:cNvSpPr>
          <p:nvPr>
            <p:ph idx="1"/>
          </p:nvPr>
        </p:nvSpPr>
        <p:spPr/>
        <p:txBody>
          <a:bodyPr>
            <a:normAutofit fontScale="77500" lnSpcReduction="20000"/>
          </a:bodyPr>
          <a:lstStyle/>
          <a:p>
            <a:r>
              <a:rPr lang="fa-IR" dirty="0" smtClean="0">
                <a:solidFill>
                  <a:schemeClr val="bg1">
                    <a:lumMod val="50000"/>
                  </a:schemeClr>
                </a:solidFill>
              </a:rPr>
              <a:t>اندازه گیری و ارزیابی عوامل زیان آور محیط کار</a:t>
            </a:r>
          </a:p>
          <a:p>
            <a:r>
              <a:rPr lang="fa-IR" dirty="0" smtClean="0">
                <a:solidFill>
                  <a:schemeClr val="bg1">
                    <a:lumMod val="50000"/>
                  </a:schemeClr>
                </a:solidFill>
              </a:rPr>
              <a:t>تکمیل فرم معاینات توسط فرد مجاز</a:t>
            </a:r>
          </a:p>
          <a:p>
            <a:r>
              <a:rPr lang="fa-IR" dirty="0" smtClean="0">
                <a:solidFill>
                  <a:schemeClr val="bg1">
                    <a:lumMod val="50000"/>
                  </a:schemeClr>
                </a:solidFill>
              </a:rPr>
              <a:t>انجام معاینات بالینی و ثبت در فرم توسط پزشک مجاز</a:t>
            </a:r>
          </a:p>
          <a:p>
            <a:r>
              <a:rPr lang="fa-IR" dirty="0" smtClean="0">
                <a:solidFill>
                  <a:schemeClr val="bg1">
                    <a:lumMod val="50000"/>
                  </a:schemeClr>
                </a:solidFill>
              </a:rPr>
              <a:t>درخواست آزمایشات پاراکلنیکی</a:t>
            </a:r>
          </a:p>
          <a:p>
            <a:r>
              <a:rPr lang="fa-IR" dirty="0" smtClean="0"/>
              <a:t>انجام آزمایشات در </a:t>
            </a:r>
            <a:r>
              <a:rPr lang="fa-IR" dirty="0" smtClean="0">
                <a:solidFill>
                  <a:srgbClr val="FF0000"/>
                </a:solidFill>
              </a:rPr>
              <a:t>مراکز مجاز</a:t>
            </a:r>
          </a:p>
          <a:p>
            <a:r>
              <a:rPr lang="fa-IR" dirty="0"/>
              <a:t>درج نتایج آزمایشات در فرم معاینات</a:t>
            </a:r>
          </a:p>
          <a:p>
            <a:r>
              <a:rPr lang="fa-IR" dirty="0"/>
              <a:t>معاینه نهایی و اعلام نظریه نهایی توسط متخصص طب </a:t>
            </a:r>
            <a:r>
              <a:rPr lang="fa-IR" dirty="0" smtClean="0"/>
              <a:t>کار</a:t>
            </a:r>
          </a:p>
          <a:p>
            <a:r>
              <a:rPr lang="fa-IR" dirty="0" smtClean="0"/>
              <a:t>استخراج خلاصه نتایج</a:t>
            </a:r>
          </a:p>
          <a:p>
            <a:r>
              <a:rPr lang="fa-IR" dirty="0" smtClean="0"/>
              <a:t>تجزیه و تحلیل حداقل سه سال معاینات و ارسال به مرکز بهداشت</a:t>
            </a:r>
          </a:p>
          <a:p>
            <a:r>
              <a:rPr lang="fa-IR" dirty="0"/>
              <a:t>انجام ارجاعات احتمالی</a:t>
            </a:r>
          </a:p>
          <a:p>
            <a:r>
              <a:rPr lang="fa-IR" dirty="0" smtClean="0"/>
              <a:t>طرح در کمیته حفاظت فنی و بهداشت کار به منظور تصمیم گیری عوارض شغلی احتمالی</a:t>
            </a:r>
          </a:p>
          <a:p>
            <a:endParaRPr lang="fa-IR"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1910662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معاینات سلامت شغلی و پرونده پزشکی از جمله اسناد رسمی است. و در صورت تایید مرکز بهداشت قابل استناد قضایی می باشد.</a:t>
            </a:r>
          </a:p>
          <a:p>
            <a:endParaRPr lang="fa-IR" dirty="0" smtClean="0"/>
          </a:p>
          <a:p>
            <a:pPr marL="0" indent="0" algn="ctr">
              <a:buNone/>
            </a:pPr>
            <a:r>
              <a:rPr lang="fa-IR" dirty="0" smtClean="0"/>
              <a:t>خط خوردگی و لاک گرفتگی</a:t>
            </a:r>
          </a:p>
          <a:p>
            <a:pPr marL="0" indent="0" algn="ctr">
              <a:buNone/>
            </a:pPr>
            <a:r>
              <a:rPr lang="fa-IR" sz="5400" dirty="0" smtClean="0">
                <a:solidFill>
                  <a:srgbClr val="FF0000"/>
                </a:solidFill>
              </a:rPr>
              <a:t>نظارت حین معاینات</a:t>
            </a:r>
            <a:endParaRPr lang="en-US" sz="5400" dirty="0">
              <a:solidFill>
                <a:srgbClr val="FF0000"/>
              </a:solidFill>
            </a:endParaRPr>
          </a:p>
        </p:txBody>
      </p:sp>
      <p:sp>
        <p:nvSpPr>
          <p:cNvPr id="3" name="Title 2"/>
          <p:cNvSpPr>
            <a:spLocks noGrp="1"/>
          </p:cNvSpPr>
          <p:nvPr>
            <p:ph type="title"/>
          </p:nvPr>
        </p:nvSpPr>
        <p:spPr/>
        <p:txBody>
          <a:bodyPr/>
          <a:lstStyle/>
          <a:p>
            <a:r>
              <a:rPr lang="fa-IR" dirty="0" smtClean="0"/>
              <a:t>نکات مهم</a:t>
            </a:r>
            <a:endParaRPr lang="en-US" dirty="0"/>
          </a:p>
        </p:txBody>
      </p:sp>
      <p:sp>
        <p:nvSpPr>
          <p:cNvPr id="4" name="Date Placeholder 3"/>
          <p:cNvSpPr>
            <a:spLocks noGrp="1"/>
          </p:cNvSpPr>
          <p:nvPr>
            <p:ph type="dt" sz="half" idx="10"/>
          </p:nvPr>
        </p:nvSpPr>
        <p:spPr/>
        <p:txBody>
          <a:bodyPr/>
          <a:lstStyle/>
          <a:p>
            <a:r>
              <a:rPr lang="en-US" smtClean="0"/>
              <a:t>زمستان 97</a:t>
            </a:r>
            <a:endParaRPr lang="fa-IR"/>
          </a:p>
        </p:txBody>
      </p:sp>
      <p:sp>
        <p:nvSpPr>
          <p:cNvPr id="5" name="Footer Placeholder 4"/>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2049658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چگونگی انجام معاینات</a:t>
            </a:r>
          </a:p>
        </p:txBody>
      </p:sp>
      <p:sp>
        <p:nvSpPr>
          <p:cNvPr id="3" name="Content Placeholder 2"/>
          <p:cNvSpPr>
            <a:spLocks noGrp="1"/>
          </p:cNvSpPr>
          <p:nvPr>
            <p:ph idx="1"/>
          </p:nvPr>
        </p:nvSpPr>
        <p:spPr/>
        <p:txBody>
          <a:bodyPr/>
          <a:lstStyle/>
          <a:p>
            <a:r>
              <a:rPr lang="fa-IR" dirty="0" smtClean="0"/>
              <a:t>تعیین تناسب شغلی و نظریه نهایی برای شاغلین مشمول« راهنمای خطر ابتلا به بیماری به اقتضای نوع کار» در واحد های کاری با مواجهات خطرناک(ریسک) غیر قابل تحمل از قبیل مواد سرطانزا و تراتوژن همچون آزبست، سیلیس، فلزات سنگین، ترکیبات نوروتوکسیک، اشعه یونیزان و شاغلین فعال در مشاغل حساس از نظر ایمنی که مسئولیت جان افراد را به عهده دارند(</a:t>
            </a:r>
            <a:r>
              <a:rPr lang="en-US" dirty="0" smtClean="0"/>
              <a:t>Safety Sensitive</a:t>
            </a:r>
            <a:r>
              <a:rPr lang="fa-IR" dirty="0" smtClean="0"/>
              <a:t> ) می بایست توسط متخصص طب کار صورت پذیرد.(5-9)</a:t>
            </a:r>
            <a:endParaRPr lang="fa-IR"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3620725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4684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زمستان 97</a:t>
            </a:r>
            <a:endParaRPr lang="fa-IR"/>
          </a:p>
        </p:txBody>
      </p:sp>
      <p:sp>
        <p:nvSpPr>
          <p:cNvPr id="3" name="Footer Placeholder 2"/>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30500032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570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زمستان 97</a:t>
            </a:r>
            <a:endParaRPr lang="fa-IR"/>
          </a:p>
        </p:txBody>
      </p:sp>
      <p:sp>
        <p:nvSpPr>
          <p:cNvPr id="3" name="Footer Placeholder 2"/>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10904434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08" y="-30480"/>
            <a:ext cx="9224754" cy="688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زمستان 97</a:t>
            </a:r>
            <a:endParaRPr lang="fa-IR"/>
          </a:p>
        </p:txBody>
      </p:sp>
      <p:sp>
        <p:nvSpPr>
          <p:cNvPr id="3" name="Footer Placeholder 2"/>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36969489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416"/>
            <a:ext cx="9182675" cy="689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زمستان 97</a:t>
            </a:r>
            <a:endParaRPr lang="fa-IR"/>
          </a:p>
        </p:txBody>
      </p:sp>
      <p:sp>
        <p:nvSpPr>
          <p:cNvPr id="3" name="Footer Placeholder 2"/>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28604363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6"/>
            <a:ext cx="9165753" cy="6835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زمستان 97</a:t>
            </a:r>
            <a:endParaRPr lang="fa-IR"/>
          </a:p>
        </p:txBody>
      </p:sp>
      <p:sp>
        <p:nvSpPr>
          <p:cNvPr id="3" name="Footer Placeholder 2"/>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7034819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95536" y="1916832"/>
            <a:ext cx="8496944" cy="2592288"/>
          </a:xfrm>
          <a:prstGeom prst="rect">
            <a:avLst/>
          </a:prstGeom>
          <a:noFill/>
          <a:ln w="9525">
            <a:noFill/>
            <a:miter lim="800000"/>
            <a:headEnd/>
            <a:tailEnd/>
          </a:ln>
        </p:spPr>
      </p:pic>
      <p:sp>
        <p:nvSpPr>
          <p:cNvPr id="2" name="Title 1"/>
          <p:cNvSpPr>
            <a:spLocks noGrp="1"/>
          </p:cNvSpPr>
          <p:nvPr>
            <p:ph type="title"/>
          </p:nvPr>
        </p:nvSpPr>
        <p:spPr/>
        <p:txBody>
          <a:bodyPr/>
          <a:lstStyle/>
          <a:p>
            <a:r>
              <a:rPr lang="fa-IR" dirty="0"/>
              <a:t>فرم</a:t>
            </a:r>
            <a:r>
              <a:rPr lang="fa-IR" dirty="0" smtClean="0">
                <a:cs typeface="B Nazanin" pitchFamily="2" charset="-78"/>
              </a:rPr>
              <a:t> </a:t>
            </a:r>
            <a:r>
              <a:rPr lang="fa-IR" dirty="0"/>
              <a:t>معاینات</a:t>
            </a:r>
            <a:r>
              <a:rPr lang="fa-IR" dirty="0" smtClean="0">
                <a:cs typeface="B Nazanin" pitchFamily="2" charset="-78"/>
              </a:rPr>
              <a:t> </a:t>
            </a:r>
            <a:r>
              <a:rPr lang="fa-IR" dirty="0"/>
              <a:t>سلامت</a:t>
            </a:r>
            <a:r>
              <a:rPr lang="fa-IR" dirty="0" smtClean="0">
                <a:cs typeface="B Nazanin" pitchFamily="2" charset="-78"/>
              </a:rPr>
              <a:t> </a:t>
            </a:r>
            <a:r>
              <a:rPr lang="fa-IR" dirty="0"/>
              <a:t>شغلی</a:t>
            </a:r>
            <a:endParaRPr lang="en-US" dirty="0"/>
          </a:p>
        </p:txBody>
      </p:sp>
      <p:sp>
        <p:nvSpPr>
          <p:cNvPr id="3" name="TextBox 2"/>
          <p:cNvSpPr txBox="1"/>
          <p:nvPr/>
        </p:nvSpPr>
        <p:spPr>
          <a:xfrm rot="20110084">
            <a:off x="356441" y="4602299"/>
            <a:ext cx="1944216" cy="584775"/>
          </a:xfrm>
          <a:prstGeom prst="rect">
            <a:avLst/>
          </a:prstGeom>
          <a:noFill/>
        </p:spPr>
        <p:txBody>
          <a:bodyPr wrap="square" rtlCol="1">
            <a:spAutoFit/>
          </a:bodyPr>
          <a:lstStyle/>
          <a:p>
            <a:r>
              <a:rPr lang="fa-IR" sz="3200" dirty="0" smtClean="0">
                <a:solidFill>
                  <a:srgbClr val="FF0000"/>
                </a:solidFill>
                <a:cs typeface="B Titr" panose="00000700000000000000" pitchFamily="2" charset="-78"/>
              </a:rPr>
              <a:t>نام کارفرما</a:t>
            </a:r>
            <a:endParaRPr lang="fa-IR" sz="3200" dirty="0">
              <a:solidFill>
                <a:srgbClr val="FF0000"/>
              </a:solidFill>
              <a:cs typeface="B Titr" panose="00000700000000000000" pitchFamily="2" charset="-78"/>
            </a:endParaRPr>
          </a:p>
        </p:txBody>
      </p:sp>
      <p:sp>
        <p:nvSpPr>
          <p:cNvPr id="4" name="Date Placeholder 3"/>
          <p:cNvSpPr>
            <a:spLocks noGrp="1"/>
          </p:cNvSpPr>
          <p:nvPr>
            <p:ph type="dt" sz="half" idx="10"/>
          </p:nvPr>
        </p:nvSpPr>
        <p:spPr/>
        <p:txBody>
          <a:bodyPr/>
          <a:lstStyle/>
          <a:p>
            <a:r>
              <a:rPr lang="en-US" smtClean="0"/>
              <a:t>زمستان 97</a:t>
            </a:r>
            <a:endParaRPr lang="fa-IR"/>
          </a:p>
        </p:txBody>
      </p:sp>
      <p:sp>
        <p:nvSpPr>
          <p:cNvPr id="5" name="Footer Placeholder 4"/>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29963565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79512" y="1628800"/>
            <a:ext cx="8766313" cy="3528392"/>
          </a:xfrm>
          <a:prstGeom prst="rect">
            <a:avLst/>
          </a:prstGeom>
          <a:noFill/>
          <a:ln w="9525">
            <a:noFill/>
            <a:miter lim="800000"/>
            <a:headEnd/>
            <a:tailEnd/>
          </a:ln>
        </p:spPr>
      </p:pic>
      <p:sp>
        <p:nvSpPr>
          <p:cNvPr id="2" name="Title 1"/>
          <p:cNvSpPr>
            <a:spLocks noGrp="1"/>
          </p:cNvSpPr>
          <p:nvPr>
            <p:ph type="title"/>
          </p:nvPr>
        </p:nvSpPr>
        <p:spPr/>
        <p:txBody>
          <a:bodyPr/>
          <a:lstStyle/>
          <a:p>
            <a:pPr rtl="1"/>
            <a:r>
              <a:rPr lang="fa-IR" dirty="0"/>
              <a:t>سوابق</a:t>
            </a:r>
            <a:r>
              <a:rPr lang="fa-IR" dirty="0" smtClean="0">
                <a:cs typeface="B Nazanin" pitchFamily="2" charset="-78"/>
              </a:rPr>
              <a:t> </a:t>
            </a:r>
            <a:r>
              <a:rPr lang="fa-IR" dirty="0"/>
              <a:t>شغلی</a:t>
            </a:r>
            <a:endParaRPr lang="en-US" dirty="0"/>
          </a:p>
        </p:txBody>
      </p:sp>
      <p:sp>
        <p:nvSpPr>
          <p:cNvPr id="3" name="Date Placeholder 2"/>
          <p:cNvSpPr>
            <a:spLocks noGrp="1"/>
          </p:cNvSpPr>
          <p:nvPr>
            <p:ph type="dt" sz="half" idx="10"/>
          </p:nvPr>
        </p:nvSpPr>
        <p:spPr/>
        <p:txBody>
          <a:bodyPr/>
          <a:lstStyle/>
          <a:p>
            <a:r>
              <a:rPr lang="en-US" smtClean="0"/>
              <a:t>زمستان 97</a:t>
            </a:r>
            <a:endParaRPr lang="fa-IR"/>
          </a:p>
        </p:txBody>
      </p:sp>
      <p:sp>
        <p:nvSpPr>
          <p:cNvPr id="4" name="Footer Placeholder 3"/>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29555546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79512" y="1124744"/>
            <a:ext cx="8784976" cy="5328592"/>
          </a:xfrm>
          <a:prstGeom prst="rect">
            <a:avLst/>
          </a:prstGeom>
          <a:noFill/>
          <a:ln w="9525">
            <a:noFill/>
            <a:miter lim="800000"/>
            <a:headEnd/>
            <a:tailEnd/>
          </a:ln>
        </p:spPr>
      </p:pic>
      <p:sp>
        <p:nvSpPr>
          <p:cNvPr id="2" name="Title 1"/>
          <p:cNvSpPr>
            <a:spLocks noGrp="1"/>
          </p:cNvSpPr>
          <p:nvPr>
            <p:ph type="title"/>
          </p:nvPr>
        </p:nvSpPr>
        <p:spPr>
          <a:xfrm>
            <a:off x="467544" y="0"/>
            <a:ext cx="8229600" cy="1143000"/>
          </a:xfrm>
        </p:spPr>
        <p:txBody>
          <a:bodyPr/>
          <a:lstStyle/>
          <a:p>
            <a:pPr rtl="1"/>
            <a:r>
              <a:rPr lang="fa-IR" dirty="0" smtClean="0"/>
              <a:t>اندازه گیری عوامل زیان آورشغلی </a:t>
            </a:r>
            <a:endParaRPr lang="en-US" dirty="0"/>
          </a:p>
        </p:txBody>
      </p:sp>
      <p:sp>
        <p:nvSpPr>
          <p:cNvPr id="3" name="Date Placeholder 2"/>
          <p:cNvSpPr>
            <a:spLocks noGrp="1"/>
          </p:cNvSpPr>
          <p:nvPr>
            <p:ph type="dt" sz="half" idx="10"/>
          </p:nvPr>
        </p:nvSpPr>
        <p:spPr/>
        <p:txBody>
          <a:bodyPr/>
          <a:lstStyle/>
          <a:p>
            <a:r>
              <a:rPr lang="en-US" smtClean="0"/>
              <a:t>زمستان 97</a:t>
            </a:r>
            <a:endParaRPr lang="fa-IR"/>
          </a:p>
        </p:txBody>
      </p:sp>
      <p:sp>
        <p:nvSpPr>
          <p:cNvPr id="4" name="Footer Placeholder 3"/>
          <p:cNvSpPr>
            <a:spLocks noGrp="1"/>
          </p:cNvSpPr>
          <p:nvPr>
            <p:ph type="ftr" sz="quarter" idx="11"/>
          </p:nvPr>
        </p:nvSpPr>
        <p:spPr/>
        <p:txBody>
          <a:bodyPr/>
          <a:lstStyle/>
          <a:p>
            <a:r>
              <a:rPr lang="fa-IR" smtClean="0"/>
              <a:t>جواد برازنده</a:t>
            </a:r>
            <a:endParaRPr lang="fa-IR"/>
          </a:p>
        </p:txBody>
      </p:sp>
      <p:cxnSp>
        <p:nvCxnSpPr>
          <p:cNvPr id="6" name="Straight Arrow Connector 5"/>
          <p:cNvCxnSpPr/>
          <p:nvPr/>
        </p:nvCxnSpPr>
        <p:spPr>
          <a:xfrm>
            <a:off x="827584" y="5633882"/>
            <a:ext cx="288032" cy="39604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236296" y="4607550"/>
            <a:ext cx="1656184" cy="523220"/>
          </a:xfrm>
          <a:prstGeom prst="rect">
            <a:avLst/>
          </a:prstGeom>
          <a:noFill/>
        </p:spPr>
        <p:txBody>
          <a:bodyPr wrap="square" rtlCol="0">
            <a:spAutoFit/>
          </a:bodyPr>
          <a:lstStyle/>
          <a:p>
            <a:r>
              <a:rPr lang="fa-IR" sz="2800" dirty="0" smtClean="0">
                <a:solidFill>
                  <a:srgbClr val="FF0000"/>
                </a:solidFill>
                <a:cs typeface="B Titr" panose="00000700000000000000" pitchFamily="2" charset="-78"/>
              </a:rPr>
              <a:t>نوع عامل</a:t>
            </a:r>
            <a:endParaRPr lang="en-US" sz="2800" dirty="0">
              <a:solidFill>
                <a:srgbClr val="FF0000"/>
              </a:solidFill>
              <a:cs typeface="B Titr" panose="00000700000000000000" pitchFamily="2" charset="-78"/>
            </a:endParaRPr>
          </a:p>
        </p:txBody>
      </p:sp>
      <p:sp>
        <p:nvSpPr>
          <p:cNvPr id="7" name="TextBox 6"/>
          <p:cNvSpPr txBox="1"/>
          <p:nvPr/>
        </p:nvSpPr>
        <p:spPr>
          <a:xfrm>
            <a:off x="2404491" y="4607550"/>
            <a:ext cx="1895071" cy="523220"/>
          </a:xfrm>
          <a:prstGeom prst="rect">
            <a:avLst/>
          </a:prstGeom>
          <a:noFill/>
        </p:spPr>
        <p:txBody>
          <a:bodyPr wrap="none" rtlCol="0">
            <a:spAutoFit/>
          </a:bodyPr>
          <a:lstStyle/>
          <a:p>
            <a:r>
              <a:rPr lang="fa-IR" sz="2800" dirty="0">
                <a:solidFill>
                  <a:srgbClr val="FF0000"/>
                </a:solidFill>
                <a:cs typeface="B Titr" panose="00000700000000000000" pitchFamily="2" charset="-78"/>
              </a:rPr>
              <a:t>میزان</a:t>
            </a:r>
            <a:r>
              <a:rPr lang="fa-IR" dirty="0" smtClean="0"/>
              <a:t> </a:t>
            </a:r>
            <a:r>
              <a:rPr lang="fa-IR" sz="2800" dirty="0">
                <a:solidFill>
                  <a:srgbClr val="FF0000"/>
                </a:solidFill>
                <a:cs typeface="B Titr" panose="00000700000000000000" pitchFamily="2" charset="-78"/>
              </a:rPr>
              <a:t>مواجهه</a:t>
            </a:r>
            <a:endParaRPr lang="en-US" sz="2800" dirty="0">
              <a:solidFill>
                <a:srgbClr val="FF0000"/>
              </a:solidFill>
              <a:cs typeface="B Titr" panose="00000700000000000000" pitchFamily="2" charset="-78"/>
            </a:endParaRPr>
          </a:p>
        </p:txBody>
      </p:sp>
      <p:sp>
        <p:nvSpPr>
          <p:cNvPr id="8" name="TextBox 7"/>
          <p:cNvSpPr txBox="1"/>
          <p:nvPr/>
        </p:nvSpPr>
        <p:spPr>
          <a:xfrm>
            <a:off x="5466260" y="4607550"/>
            <a:ext cx="1770036" cy="523220"/>
          </a:xfrm>
          <a:prstGeom prst="rect">
            <a:avLst/>
          </a:prstGeom>
          <a:noFill/>
        </p:spPr>
        <p:txBody>
          <a:bodyPr wrap="none" rtlCol="0">
            <a:spAutoFit/>
          </a:bodyPr>
          <a:lstStyle/>
          <a:p>
            <a:r>
              <a:rPr lang="fa-IR" sz="2800" dirty="0">
                <a:solidFill>
                  <a:srgbClr val="FF0000"/>
                </a:solidFill>
                <a:cs typeface="B Titr" panose="00000700000000000000" pitchFamily="2" charset="-78"/>
              </a:rPr>
              <a:t>مدت</a:t>
            </a:r>
            <a:r>
              <a:rPr lang="fa-IR" dirty="0" smtClean="0"/>
              <a:t> </a:t>
            </a:r>
            <a:r>
              <a:rPr lang="fa-IR" sz="2800" dirty="0">
                <a:solidFill>
                  <a:srgbClr val="FF0000"/>
                </a:solidFill>
                <a:cs typeface="B Titr" panose="00000700000000000000" pitchFamily="2" charset="-78"/>
              </a:rPr>
              <a:t>مواجهه</a:t>
            </a:r>
            <a:endParaRPr lang="en-US" sz="2800" dirty="0">
              <a:solidFill>
                <a:srgbClr val="FF0000"/>
              </a:solidFill>
              <a:cs typeface="B Titr" panose="00000700000000000000" pitchFamily="2" charset="-78"/>
            </a:endParaRPr>
          </a:p>
        </p:txBody>
      </p:sp>
      <p:sp>
        <p:nvSpPr>
          <p:cNvPr id="9" name="TextBox 8"/>
          <p:cNvSpPr txBox="1"/>
          <p:nvPr/>
        </p:nvSpPr>
        <p:spPr>
          <a:xfrm>
            <a:off x="3466353" y="5659248"/>
            <a:ext cx="3999813" cy="523220"/>
          </a:xfrm>
          <a:prstGeom prst="rect">
            <a:avLst/>
          </a:prstGeom>
          <a:noFill/>
        </p:spPr>
        <p:txBody>
          <a:bodyPr wrap="none" rtlCol="0">
            <a:spAutoFit/>
          </a:bodyPr>
          <a:lstStyle/>
          <a:p>
            <a:r>
              <a:rPr lang="fa-IR" sz="2800" dirty="0">
                <a:solidFill>
                  <a:srgbClr val="FF0000"/>
                </a:solidFill>
                <a:cs typeface="B Titr" panose="00000700000000000000" pitchFamily="2" charset="-78"/>
              </a:rPr>
              <a:t>حفاظت</a:t>
            </a:r>
            <a:r>
              <a:rPr lang="fa-IR" dirty="0" smtClean="0"/>
              <a:t> </a:t>
            </a:r>
            <a:r>
              <a:rPr lang="fa-IR" sz="2800" dirty="0">
                <a:solidFill>
                  <a:srgbClr val="FF0000"/>
                </a:solidFill>
                <a:cs typeface="B Titr" panose="00000700000000000000" pitchFamily="2" charset="-78"/>
              </a:rPr>
              <a:t>ها</a:t>
            </a:r>
            <a:r>
              <a:rPr lang="fa-IR" dirty="0" smtClean="0"/>
              <a:t> ، </a:t>
            </a:r>
            <a:r>
              <a:rPr lang="fa-IR" sz="2800" dirty="0">
                <a:solidFill>
                  <a:srgbClr val="FF0000"/>
                </a:solidFill>
                <a:cs typeface="B Titr" panose="00000700000000000000" pitchFamily="2" charset="-78"/>
              </a:rPr>
              <a:t>برنامه</a:t>
            </a:r>
            <a:r>
              <a:rPr lang="fa-IR" dirty="0" smtClean="0"/>
              <a:t> </a:t>
            </a:r>
            <a:r>
              <a:rPr lang="fa-IR" sz="2800" dirty="0">
                <a:solidFill>
                  <a:srgbClr val="FF0000"/>
                </a:solidFill>
                <a:cs typeface="B Titr" panose="00000700000000000000" pitchFamily="2" charset="-78"/>
              </a:rPr>
              <a:t>های</a:t>
            </a:r>
            <a:r>
              <a:rPr lang="fa-IR" dirty="0" smtClean="0"/>
              <a:t> </a:t>
            </a:r>
            <a:r>
              <a:rPr lang="fa-IR" sz="2800" dirty="0">
                <a:solidFill>
                  <a:srgbClr val="FF0000"/>
                </a:solidFill>
                <a:cs typeface="B Titr" panose="00000700000000000000" pitchFamily="2" charset="-78"/>
              </a:rPr>
              <a:t>کنترلی</a:t>
            </a:r>
            <a:endParaRPr lang="en-US" sz="2800" dirty="0">
              <a:solidFill>
                <a:srgbClr val="FF0000"/>
              </a:solidFill>
              <a:cs typeface="B Titr" panose="00000700000000000000" pitchFamily="2" charset="-78"/>
            </a:endParaRPr>
          </a:p>
        </p:txBody>
      </p:sp>
    </p:spTree>
    <p:extLst>
      <p:ext uri="{BB962C8B-B14F-4D97-AF65-F5344CB8AC3E}">
        <p14:creationId xmlns:p14="http://schemas.microsoft.com/office/powerpoint/2010/main" val="41140858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107504" y="1268760"/>
            <a:ext cx="8840913" cy="2345000"/>
          </a:xfrm>
          <a:prstGeom prst="rect">
            <a:avLst/>
          </a:prstGeom>
          <a:noFill/>
          <a:ln w="9525">
            <a:noFill/>
            <a:miter lim="800000"/>
            <a:headEnd/>
            <a:tailEnd/>
          </a:ln>
        </p:spPr>
      </p:pic>
      <p:sp>
        <p:nvSpPr>
          <p:cNvPr id="2" name="Title 1"/>
          <p:cNvSpPr>
            <a:spLocks noGrp="1"/>
          </p:cNvSpPr>
          <p:nvPr>
            <p:ph type="title"/>
          </p:nvPr>
        </p:nvSpPr>
        <p:spPr/>
        <p:txBody>
          <a:bodyPr/>
          <a:lstStyle/>
          <a:p>
            <a:pPr rtl="1"/>
            <a:r>
              <a:rPr lang="fa-IR" dirty="0" smtClean="0"/>
              <a:t>سابقه شخصی، خانوادگی و پزشکی</a:t>
            </a:r>
            <a:endParaRPr lang="en-US" dirty="0"/>
          </a:p>
        </p:txBody>
      </p:sp>
      <p:pic>
        <p:nvPicPr>
          <p:cNvPr id="4099" name="Picture 3"/>
          <p:cNvPicPr>
            <a:picLocks noChangeAspect="1" noChangeArrowheads="1"/>
          </p:cNvPicPr>
          <p:nvPr/>
        </p:nvPicPr>
        <p:blipFill>
          <a:blip r:embed="rId3" cstate="print"/>
          <a:srcRect/>
          <a:stretch>
            <a:fillRect/>
          </a:stretch>
        </p:blipFill>
        <p:spPr bwMode="auto">
          <a:xfrm>
            <a:off x="107504" y="3613760"/>
            <a:ext cx="8856984" cy="3244240"/>
          </a:xfrm>
          <a:prstGeom prst="rect">
            <a:avLst/>
          </a:prstGeom>
          <a:noFill/>
          <a:ln w="9525">
            <a:noFill/>
            <a:miter lim="800000"/>
            <a:headEnd/>
            <a:tailEnd/>
          </a:ln>
        </p:spPr>
      </p:pic>
      <p:cxnSp>
        <p:nvCxnSpPr>
          <p:cNvPr id="4" name="Straight Arrow Connector 3"/>
          <p:cNvCxnSpPr/>
          <p:nvPr/>
        </p:nvCxnSpPr>
        <p:spPr>
          <a:xfrm>
            <a:off x="4211960" y="6741368"/>
            <a:ext cx="216024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62040" y="5733256"/>
            <a:ext cx="216024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65240" y="2996952"/>
            <a:ext cx="216024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زمستان 97</a:t>
            </a:r>
            <a:endParaRPr lang="fa-IR"/>
          </a:p>
        </p:txBody>
      </p:sp>
      <p:sp>
        <p:nvSpPr>
          <p:cNvPr id="5" name="Footer Placeholder 4"/>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39874233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2339752" y="332656"/>
            <a:ext cx="4325152" cy="4525963"/>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308920" y="4800600"/>
            <a:ext cx="4320480" cy="1795295"/>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US" smtClean="0"/>
              <a:t>زمستان 97</a:t>
            </a:r>
            <a:endParaRPr lang="fa-IR"/>
          </a:p>
        </p:txBody>
      </p:sp>
      <p:sp>
        <p:nvSpPr>
          <p:cNvPr id="3" name="Footer Placeholder 2"/>
          <p:cNvSpPr>
            <a:spLocks noGrp="1"/>
          </p:cNvSpPr>
          <p:nvPr>
            <p:ph type="ftr" sz="quarter" idx="11"/>
          </p:nvPr>
        </p:nvSpPr>
        <p:spPr/>
        <p:txBody>
          <a:bodyPr/>
          <a:lstStyle/>
          <a:p>
            <a:r>
              <a:rPr lang="fa-IR" smtClean="0"/>
              <a:t>جواد برازنده</a:t>
            </a:r>
            <a:endParaRPr lang="fa-IR"/>
          </a:p>
        </p:txBody>
      </p:sp>
      <p:sp>
        <p:nvSpPr>
          <p:cNvPr id="4" name="TextBox 3"/>
          <p:cNvSpPr txBox="1"/>
          <p:nvPr/>
        </p:nvSpPr>
        <p:spPr>
          <a:xfrm>
            <a:off x="82801" y="2128500"/>
            <a:ext cx="2241319" cy="584775"/>
          </a:xfrm>
          <a:prstGeom prst="rect">
            <a:avLst/>
          </a:prstGeom>
          <a:noFill/>
        </p:spPr>
        <p:txBody>
          <a:bodyPr wrap="none" rtlCol="0">
            <a:spAutoFit/>
          </a:bodyPr>
          <a:lstStyle/>
          <a:p>
            <a:r>
              <a:rPr lang="fa-IR" sz="3200" dirty="0" smtClean="0">
                <a:cs typeface="B Titr" panose="00000700000000000000" pitchFamily="2" charset="-78"/>
              </a:rPr>
              <a:t>معاینات بالینی</a:t>
            </a:r>
            <a:endParaRPr lang="en-US" sz="3200" dirty="0">
              <a:cs typeface="B Titr" panose="00000700000000000000" pitchFamily="2" charset="-78"/>
            </a:endParaRPr>
          </a:p>
        </p:txBody>
      </p:sp>
    </p:spTree>
    <p:extLst>
      <p:ext uri="{BB962C8B-B14F-4D97-AF65-F5344CB8AC3E}">
        <p14:creationId xmlns:p14="http://schemas.microsoft.com/office/powerpoint/2010/main" val="3845051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rtl="1"/>
            <a:r>
              <a:rPr lang="fa-IR" dirty="0" smtClean="0"/>
              <a:t>زماني </a:t>
            </a:r>
            <a:r>
              <a:rPr lang="fa-IR" dirty="0"/>
              <a:t>كه كارگر به دليل بازنشستگي و يا تغيير شغل به هر دليلي از يك محيط كاري خارج مي شود لازم است به منظور ارزيابي وضعيت سلامت فردي، مورد معاينه پزشك قرارگرفته و تست ها و آزمايشات لازم- بر اساس خطرات محيط كار- از وي بعمل آيد.اين امر به جهت آگاهي فرد و ارائه آموزش هاي لازم در رابطه با پيگيري هاي احتمالي مورد نياز در آينده – به ويژه در رابطه با موادي مثل سيليس، آزبست و مواد سرطان زا- و هم چنين عدم انتساب بيماري هاي ايجاد شده در آينده به شغل مذكور، انجام مي شود.</a:t>
            </a:r>
            <a:endParaRPr lang="en-US" dirty="0"/>
          </a:p>
          <a:p>
            <a:endParaRPr lang="en-US" dirty="0"/>
          </a:p>
        </p:txBody>
      </p:sp>
      <p:sp>
        <p:nvSpPr>
          <p:cNvPr id="2" name="Title 1"/>
          <p:cNvSpPr>
            <a:spLocks noGrp="1"/>
          </p:cNvSpPr>
          <p:nvPr>
            <p:ph type="title"/>
          </p:nvPr>
        </p:nvSpPr>
        <p:spPr/>
        <p:txBody>
          <a:bodyPr>
            <a:normAutofit/>
          </a:bodyPr>
          <a:lstStyle/>
          <a:p>
            <a:r>
              <a:rPr lang="fa-IR" b="1" dirty="0" smtClean="0"/>
              <a:t>معاينات خروج از كار</a:t>
            </a:r>
            <a:endParaRPr lang="en-US"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23932122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251520" y="1700808"/>
            <a:ext cx="8712968" cy="4032448"/>
          </a:xfrm>
          <a:prstGeom prst="rect">
            <a:avLst/>
          </a:prstGeom>
          <a:noFill/>
          <a:ln w="9525">
            <a:noFill/>
            <a:miter lim="800000"/>
            <a:headEnd/>
            <a:tailEnd/>
          </a:ln>
        </p:spPr>
      </p:pic>
      <p:sp>
        <p:nvSpPr>
          <p:cNvPr id="2" name="Title 1"/>
          <p:cNvSpPr>
            <a:spLocks noGrp="1"/>
          </p:cNvSpPr>
          <p:nvPr>
            <p:ph type="title"/>
          </p:nvPr>
        </p:nvSpPr>
        <p:spPr/>
        <p:txBody>
          <a:bodyPr/>
          <a:lstStyle/>
          <a:p>
            <a:pPr algn="r" rtl="1"/>
            <a:r>
              <a:rPr lang="fa-IR" dirty="0" smtClean="0"/>
              <a:t>آزمایشات تشخیص طبی</a:t>
            </a:r>
            <a:endParaRPr lang="en-US" dirty="0"/>
          </a:p>
        </p:txBody>
      </p:sp>
      <p:sp>
        <p:nvSpPr>
          <p:cNvPr id="3" name="Date Placeholder 2"/>
          <p:cNvSpPr>
            <a:spLocks noGrp="1"/>
          </p:cNvSpPr>
          <p:nvPr>
            <p:ph type="dt" sz="half" idx="10"/>
          </p:nvPr>
        </p:nvSpPr>
        <p:spPr/>
        <p:txBody>
          <a:bodyPr/>
          <a:lstStyle/>
          <a:p>
            <a:r>
              <a:rPr lang="en-US" smtClean="0"/>
              <a:t>زمستان 97</a:t>
            </a:r>
            <a:endParaRPr lang="fa-IR"/>
          </a:p>
        </p:txBody>
      </p:sp>
      <p:sp>
        <p:nvSpPr>
          <p:cNvPr id="4" name="Footer Placeholder 3"/>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7941863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395536" y="1700808"/>
            <a:ext cx="8352928" cy="3888432"/>
          </a:xfrm>
          <a:prstGeom prst="rect">
            <a:avLst/>
          </a:prstGeom>
          <a:noFill/>
          <a:ln w="9525">
            <a:noFill/>
            <a:miter lim="800000"/>
            <a:headEnd/>
            <a:tailEnd/>
          </a:ln>
        </p:spPr>
      </p:pic>
      <p:sp>
        <p:nvSpPr>
          <p:cNvPr id="2" name="Title 1"/>
          <p:cNvSpPr>
            <a:spLocks noGrp="1"/>
          </p:cNvSpPr>
          <p:nvPr>
            <p:ph type="title"/>
          </p:nvPr>
        </p:nvSpPr>
        <p:spPr/>
        <p:txBody>
          <a:bodyPr/>
          <a:lstStyle/>
          <a:p>
            <a:pPr algn="r" rtl="1"/>
            <a:r>
              <a:rPr lang="fa-IR" dirty="0" smtClean="0"/>
              <a:t>بینایی سنجی</a:t>
            </a:r>
            <a:endParaRPr lang="en-US" dirty="0"/>
          </a:p>
        </p:txBody>
      </p:sp>
      <p:sp>
        <p:nvSpPr>
          <p:cNvPr id="3" name="Date Placeholder 2"/>
          <p:cNvSpPr>
            <a:spLocks noGrp="1"/>
          </p:cNvSpPr>
          <p:nvPr>
            <p:ph type="dt" sz="half" idx="10"/>
          </p:nvPr>
        </p:nvSpPr>
        <p:spPr/>
        <p:txBody>
          <a:bodyPr/>
          <a:lstStyle/>
          <a:p>
            <a:r>
              <a:rPr lang="en-US" smtClean="0"/>
              <a:t>زمستان 97</a:t>
            </a:r>
            <a:endParaRPr lang="fa-IR"/>
          </a:p>
        </p:txBody>
      </p:sp>
      <p:sp>
        <p:nvSpPr>
          <p:cNvPr id="4" name="Footer Placeholder 3"/>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11686413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457200" y="2132856"/>
            <a:ext cx="8229600" cy="3456384"/>
          </a:xfrm>
          <a:prstGeom prst="rect">
            <a:avLst/>
          </a:prstGeom>
          <a:noFill/>
          <a:ln w="9525">
            <a:noFill/>
            <a:miter lim="800000"/>
            <a:headEnd/>
            <a:tailEnd/>
          </a:ln>
        </p:spPr>
      </p:pic>
      <p:sp>
        <p:nvSpPr>
          <p:cNvPr id="2" name="Title 1"/>
          <p:cNvSpPr>
            <a:spLocks noGrp="1"/>
          </p:cNvSpPr>
          <p:nvPr>
            <p:ph type="title"/>
          </p:nvPr>
        </p:nvSpPr>
        <p:spPr/>
        <p:txBody>
          <a:bodyPr/>
          <a:lstStyle/>
          <a:p>
            <a:pPr rtl="1"/>
            <a:r>
              <a:rPr lang="fa-IR" dirty="0"/>
              <a:t>ادیومتری</a:t>
            </a:r>
            <a:endParaRPr lang="en-US" dirty="0"/>
          </a:p>
        </p:txBody>
      </p:sp>
      <p:cxnSp>
        <p:nvCxnSpPr>
          <p:cNvPr id="4" name="Straight Arrow Connector 3"/>
          <p:cNvCxnSpPr/>
          <p:nvPr/>
        </p:nvCxnSpPr>
        <p:spPr>
          <a:xfrm>
            <a:off x="251520" y="3645024"/>
            <a:ext cx="792088"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644008" y="1603296"/>
            <a:ext cx="0" cy="7920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زمستان 97</a:t>
            </a:r>
            <a:endParaRPr lang="fa-IR"/>
          </a:p>
        </p:txBody>
      </p:sp>
      <p:sp>
        <p:nvSpPr>
          <p:cNvPr id="7" name="Footer Placeholder 6"/>
          <p:cNvSpPr>
            <a:spLocks noGrp="1"/>
          </p:cNvSpPr>
          <p:nvPr>
            <p:ph type="ftr" sz="quarter" idx="11"/>
          </p:nvPr>
        </p:nvSpPr>
        <p:spPr/>
        <p:txBody>
          <a:bodyPr/>
          <a:lstStyle/>
          <a:p>
            <a:r>
              <a:rPr lang="fa-IR" smtClean="0"/>
              <a:t>جواد برازنده</a:t>
            </a:r>
            <a:endParaRPr lang="fa-IR"/>
          </a:p>
        </p:txBody>
      </p:sp>
      <p:cxnSp>
        <p:nvCxnSpPr>
          <p:cNvPr id="8" name="Straight Arrow Connector 7"/>
          <p:cNvCxnSpPr/>
          <p:nvPr/>
        </p:nvCxnSpPr>
        <p:spPr>
          <a:xfrm>
            <a:off x="3729256" y="1755696"/>
            <a:ext cx="0" cy="7920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4203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457200" y="1988840"/>
            <a:ext cx="8229600" cy="3096344"/>
          </a:xfrm>
          <a:prstGeom prst="rect">
            <a:avLst/>
          </a:prstGeom>
          <a:noFill/>
          <a:ln w="9525">
            <a:noFill/>
            <a:miter lim="800000"/>
            <a:headEnd/>
            <a:tailEnd/>
          </a:ln>
        </p:spPr>
      </p:pic>
      <p:sp>
        <p:nvSpPr>
          <p:cNvPr id="2" name="Title 1"/>
          <p:cNvSpPr>
            <a:spLocks noGrp="1"/>
          </p:cNvSpPr>
          <p:nvPr>
            <p:ph type="title"/>
          </p:nvPr>
        </p:nvSpPr>
        <p:spPr/>
        <p:txBody>
          <a:bodyPr/>
          <a:lstStyle/>
          <a:p>
            <a:pPr rtl="1"/>
            <a:r>
              <a:rPr lang="fa-IR" dirty="0"/>
              <a:t>اسپیرومتری</a:t>
            </a:r>
            <a:endParaRPr lang="en-US" dirty="0"/>
          </a:p>
        </p:txBody>
      </p:sp>
      <p:sp>
        <p:nvSpPr>
          <p:cNvPr id="3" name="Date Placeholder 2"/>
          <p:cNvSpPr>
            <a:spLocks noGrp="1"/>
          </p:cNvSpPr>
          <p:nvPr>
            <p:ph type="dt" sz="half" idx="10"/>
          </p:nvPr>
        </p:nvSpPr>
        <p:spPr/>
        <p:txBody>
          <a:bodyPr/>
          <a:lstStyle/>
          <a:p>
            <a:r>
              <a:rPr lang="en-US" smtClean="0"/>
              <a:t>زمستان 97</a:t>
            </a:r>
            <a:endParaRPr lang="fa-IR"/>
          </a:p>
        </p:txBody>
      </p:sp>
      <p:sp>
        <p:nvSpPr>
          <p:cNvPr id="4" name="Footer Placeholder 3"/>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24568930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457200" y="1772816"/>
            <a:ext cx="8229600" cy="3456384"/>
          </a:xfrm>
          <a:prstGeom prst="rect">
            <a:avLst/>
          </a:prstGeom>
          <a:noFill/>
          <a:ln w="9525">
            <a:noFill/>
            <a:miter lim="800000"/>
            <a:headEnd/>
            <a:tailEnd/>
          </a:ln>
        </p:spPr>
      </p:pic>
      <p:sp>
        <p:nvSpPr>
          <p:cNvPr id="2" name="Title 1"/>
          <p:cNvSpPr>
            <a:spLocks noGrp="1"/>
          </p:cNvSpPr>
          <p:nvPr>
            <p:ph type="title"/>
          </p:nvPr>
        </p:nvSpPr>
        <p:spPr/>
        <p:txBody>
          <a:bodyPr/>
          <a:lstStyle/>
          <a:p>
            <a:pPr rtl="1"/>
            <a:r>
              <a:rPr lang="fa-IR" dirty="0"/>
              <a:t>سایر</a:t>
            </a:r>
            <a:r>
              <a:rPr lang="fa-IR" dirty="0" smtClean="0">
                <a:cs typeface="B Nazanin" pitchFamily="2" charset="-78"/>
              </a:rPr>
              <a:t> </a:t>
            </a:r>
            <a:r>
              <a:rPr lang="fa-IR" dirty="0"/>
              <a:t>اقدامات</a:t>
            </a:r>
            <a:r>
              <a:rPr lang="fa-IR" dirty="0" smtClean="0">
                <a:cs typeface="B Nazanin" pitchFamily="2" charset="-78"/>
              </a:rPr>
              <a:t> </a:t>
            </a:r>
            <a:r>
              <a:rPr lang="fa-IR" dirty="0"/>
              <a:t>پاراکلینیک</a:t>
            </a:r>
            <a:endParaRPr lang="en-US" dirty="0"/>
          </a:p>
        </p:txBody>
      </p:sp>
      <p:sp>
        <p:nvSpPr>
          <p:cNvPr id="3" name="Date Placeholder 2"/>
          <p:cNvSpPr>
            <a:spLocks noGrp="1"/>
          </p:cNvSpPr>
          <p:nvPr>
            <p:ph type="dt" sz="half" idx="10"/>
          </p:nvPr>
        </p:nvSpPr>
        <p:spPr/>
        <p:txBody>
          <a:bodyPr/>
          <a:lstStyle/>
          <a:p>
            <a:r>
              <a:rPr lang="en-US" smtClean="0"/>
              <a:t>زمستان 97</a:t>
            </a:r>
            <a:endParaRPr lang="fa-IR"/>
          </a:p>
        </p:txBody>
      </p:sp>
      <p:sp>
        <p:nvSpPr>
          <p:cNvPr id="4" name="Footer Placeholder 3"/>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42395769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457200" y="2204864"/>
            <a:ext cx="8229600" cy="3312368"/>
          </a:xfrm>
          <a:prstGeom prst="rect">
            <a:avLst/>
          </a:prstGeom>
          <a:noFill/>
          <a:ln w="9525">
            <a:noFill/>
            <a:miter lim="800000"/>
            <a:headEnd/>
            <a:tailEnd/>
          </a:ln>
        </p:spPr>
      </p:pic>
      <p:sp>
        <p:nvSpPr>
          <p:cNvPr id="2" name="Title 1"/>
          <p:cNvSpPr>
            <a:spLocks noGrp="1"/>
          </p:cNvSpPr>
          <p:nvPr>
            <p:ph type="title"/>
          </p:nvPr>
        </p:nvSpPr>
        <p:spPr/>
        <p:txBody>
          <a:bodyPr/>
          <a:lstStyle/>
          <a:p>
            <a:pPr rtl="1"/>
            <a:r>
              <a:rPr lang="fa-IR" dirty="0"/>
              <a:t>ارجاع</a:t>
            </a:r>
            <a:endParaRPr lang="en-US" dirty="0"/>
          </a:p>
        </p:txBody>
      </p:sp>
      <p:sp>
        <p:nvSpPr>
          <p:cNvPr id="3" name="Date Placeholder 2"/>
          <p:cNvSpPr>
            <a:spLocks noGrp="1"/>
          </p:cNvSpPr>
          <p:nvPr>
            <p:ph type="dt" sz="half" idx="10"/>
          </p:nvPr>
        </p:nvSpPr>
        <p:spPr/>
        <p:txBody>
          <a:bodyPr/>
          <a:lstStyle/>
          <a:p>
            <a:r>
              <a:rPr lang="en-US" smtClean="0"/>
              <a:t>زمستان 97</a:t>
            </a:r>
            <a:endParaRPr lang="fa-IR"/>
          </a:p>
        </p:txBody>
      </p:sp>
      <p:sp>
        <p:nvSpPr>
          <p:cNvPr id="4" name="Footer Placeholder 3"/>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15225813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tretch>
            <a:fillRect/>
          </a:stretch>
        </p:blipFill>
        <p:spPr bwMode="auto">
          <a:xfrm>
            <a:off x="457200" y="1823635"/>
            <a:ext cx="8229600" cy="3840967"/>
          </a:xfrm>
          <a:prstGeom prst="rect">
            <a:avLst/>
          </a:prstGeom>
          <a:noFill/>
          <a:ln w="9525">
            <a:noFill/>
            <a:miter lim="800000"/>
            <a:headEnd/>
            <a:tailEnd/>
          </a:ln>
        </p:spPr>
      </p:pic>
      <p:sp>
        <p:nvSpPr>
          <p:cNvPr id="2" name="Title 1"/>
          <p:cNvSpPr>
            <a:spLocks noGrp="1"/>
          </p:cNvSpPr>
          <p:nvPr>
            <p:ph type="title"/>
          </p:nvPr>
        </p:nvSpPr>
        <p:spPr/>
        <p:txBody>
          <a:bodyPr/>
          <a:lstStyle/>
          <a:p>
            <a:pPr algn="r" rtl="1"/>
            <a:r>
              <a:rPr lang="fa-IR" dirty="0" smtClean="0"/>
              <a:t>نظر نهایی</a:t>
            </a:r>
            <a:endParaRPr lang="en-US" dirty="0"/>
          </a:p>
        </p:txBody>
      </p:sp>
      <p:sp>
        <p:nvSpPr>
          <p:cNvPr id="3" name="Date Placeholder 2"/>
          <p:cNvSpPr>
            <a:spLocks noGrp="1"/>
          </p:cNvSpPr>
          <p:nvPr>
            <p:ph type="dt" sz="half" idx="10"/>
          </p:nvPr>
        </p:nvSpPr>
        <p:spPr/>
        <p:txBody>
          <a:bodyPr/>
          <a:lstStyle/>
          <a:p>
            <a:r>
              <a:rPr lang="en-US" smtClean="0"/>
              <a:t>زمستان 97</a:t>
            </a:r>
            <a:endParaRPr lang="fa-IR"/>
          </a:p>
        </p:txBody>
      </p:sp>
      <p:sp>
        <p:nvSpPr>
          <p:cNvPr id="4" name="Footer Placeholder 3"/>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153070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هزینه معاینات بعهده کیست؟</a:t>
            </a:r>
          </a:p>
          <a:p>
            <a:r>
              <a:rPr lang="fa-IR" dirty="0" smtClean="0"/>
              <a:t>هزینه ارجاعات بعهده کیست؟</a:t>
            </a:r>
            <a:endParaRPr lang="en-US" dirty="0"/>
          </a:p>
        </p:txBody>
      </p:sp>
      <p:sp>
        <p:nvSpPr>
          <p:cNvPr id="3" name="Title 2"/>
          <p:cNvSpPr>
            <a:spLocks noGrp="1"/>
          </p:cNvSpPr>
          <p:nvPr>
            <p:ph type="title"/>
          </p:nvPr>
        </p:nvSpPr>
        <p:spPr/>
        <p:txBody>
          <a:bodyPr/>
          <a:lstStyle/>
          <a:p>
            <a:r>
              <a:rPr lang="fa-IR" dirty="0" smtClean="0"/>
              <a:t>پرسش های متداول</a:t>
            </a:r>
            <a:endParaRPr lang="en-US"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4570153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fa-IR" dirty="0" smtClean="0"/>
              <a:t>به استحضار مي رساند در بندد رديف 19 دستورالعمل شماره187/100مورخ 11/2/1392​عنوان شده در صورتيكه شاغل به دليل تماس هاي شغلي با عوامل زيان آور موجود در محيط كار دچار بيماري شده باشد جهت تعيين چگونگي شرايط تداوم فعاليت شغلي ارجاع به متخصص طب كار نيز ضروري است </a:t>
            </a:r>
            <a:endParaRPr lang="en-US" dirty="0" smtClean="0"/>
          </a:p>
          <a:p>
            <a:r>
              <a:rPr lang="fa-IR" dirty="0" smtClean="0"/>
              <a:t>آيا پزشك سلامت شغلي داراي مجوز الزاما مي بايست نظريه متخصص طب كار را بپذيرد و آنرا اعمال نمايد يا اين نظريه مثل ساير ارجاعات براي وي حالت مشورتي دارد؟</a:t>
            </a:r>
            <a:endParaRPr lang="en-US" dirty="0" smtClean="0"/>
          </a:p>
          <a:p>
            <a:r>
              <a:rPr lang="fa-IR" dirty="0" smtClean="0"/>
              <a:t>اگر الزام به اعمال نظر متخصص طب كار باشد آيا نياز به بررسي شرايط محيط كار و معاينه مجدد كارگر توسط متخصص طب كار وجود دارد؟</a:t>
            </a:r>
            <a:endParaRPr lang="en-US" dirty="0" smtClean="0"/>
          </a:p>
          <a:p>
            <a:endParaRPr lang="fa-IR" dirty="0"/>
          </a:p>
        </p:txBody>
      </p:sp>
      <p:sp>
        <p:nvSpPr>
          <p:cNvPr id="3" name="Title 2"/>
          <p:cNvSpPr>
            <a:spLocks noGrp="1"/>
          </p:cNvSpPr>
          <p:nvPr>
            <p:ph type="title"/>
          </p:nvPr>
        </p:nvSpPr>
        <p:spPr/>
        <p:txBody>
          <a:bodyPr/>
          <a:lstStyle/>
          <a:p>
            <a:r>
              <a:rPr lang="fa-IR" dirty="0" smtClean="0"/>
              <a:t>پرسش های متداول</a:t>
            </a:r>
            <a:endParaRPr lang="fa-IR"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11126794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ارجاع به متخصص طب کار در این موارد جهت تعیین تناسب شغلی بوده و پذیرش نظر متخصص الزامی است. و موارد لازم جهت اظهار نظر توسط خود متخصص تعیین می گردد. </a:t>
            </a:r>
            <a:endParaRPr lang="en-US" dirty="0" smtClean="0"/>
          </a:p>
          <a:p>
            <a:endParaRPr lang="fa-IR" dirty="0"/>
          </a:p>
        </p:txBody>
      </p:sp>
      <p:sp>
        <p:nvSpPr>
          <p:cNvPr id="3" name="Title 2"/>
          <p:cNvSpPr>
            <a:spLocks noGrp="1"/>
          </p:cNvSpPr>
          <p:nvPr>
            <p:ph type="title"/>
          </p:nvPr>
        </p:nvSpPr>
        <p:spPr/>
        <p:txBody>
          <a:bodyPr/>
          <a:lstStyle/>
          <a:p>
            <a:r>
              <a:rPr lang="fa-IR" smtClean="0"/>
              <a:t>پاسخ</a:t>
            </a:r>
            <a:endParaRPr lang="fa-IR"/>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826644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معاینات سلامت شغلی</a:t>
            </a:r>
            <a:endParaRPr lang="fa-IR" dirty="0"/>
          </a:p>
        </p:txBody>
      </p:sp>
      <p:sp>
        <p:nvSpPr>
          <p:cNvPr id="3" name="Content Placeholder 2"/>
          <p:cNvSpPr>
            <a:spLocks noGrp="1"/>
          </p:cNvSpPr>
          <p:nvPr>
            <p:ph idx="1"/>
          </p:nvPr>
        </p:nvSpPr>
        <p:spPr/>
        <p:txBody>
          <a:bodyPr/>
          <a:lstStyle/>
          <a:p>
            <a:r>
              <a:rPr lang="fa-IR" dirty="0" smtClean="0"/>
              <a:t>معاینات بدواستخدام</a:t>
            </a:r>
          </a:p>
          <a:p>
            <a:r>
              <a:rPr lang="fa-IR" dirty="0" smtClean="0"/>
              <a:t>معاینات دوره ای</a:t>
            </a:r>
          </a:p>
          <a:p>
            <a:r>
              <a:rPr lang="fa-IR" dirty="0" smtClean="0"/>
              <a:t>معاینات موردی</a:t>
            </a:r>
          </a:p>
          <a:p>
            <a:endParaRPr lang="fa-IR" dirty="0" smtClean="0"/>
          </a:p>
          <a:p>
            <a:pPr marL="0" indent="0" algn="ctr">
              <a:buNone/>
            </a:pPr>
            <a:r>
              <a:rPr lang="fa-IR" dirty="0" smtClean="0"/>
              <a:t>آزمایشات به معنی معاینات سلامت شغلی نیست</a:t>
            </a:r>
            <a:endParaRPr lang="fa-IR" dirty="0"/>
          </a:p>
        </p:txBody>
      </p:sp>
      <p:sp>
        <p:nvSpPr>
          <p:cNvPr id="4" name="Date Placeholder 3"/>
          <p:cNvSpPr>
            <a:spLocks noGrp="1"/>
          </p:cNvSpPr>
          <p:nvPr>
            <p:ph type="dt" sz="half" idx="10"/>
          </p:nvPr>
        </p:nvSpPr>
        <p:spPr/>
        <p:txBody>
          <a:bodyPr/>
          <a:lstStyle/>
          <a:p>
            <a:r>
              <a:rPr lang="en-US" smtClean="0"/>
              <a:t>زمستان 97</a:t>
            </a:r>
            <a:endParaRPr lang="fa-IR"/>
          </a:p>
        </p:txBody>
      </p:sp>
      <p:sp>
        <p:nvSpPr>
          <p:cNvPr id="5" name="Footer Placeholder 4"/>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37862279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dirty="0"/>
              <a:t>در </a:t>
            </a:r>
            <a:r>
              <a:rPr lang="fa-IR" dirty="0" smtClean="0"/>
              <a:t>زمان معاینات </a:t>
            </a:r>
            <a:r>
              <a:rPr lang="fa-IR" dirty="0"/>
              <a:t>قبل از استخدام </a:t>
            </a:r>
            <a:r>
              <a:rPr lang="fa-IR" dirty="0" smtClean="0"/>
              <a:t>کارگری </a:t>
            </a:r>
            <a:r>
              <a:rPr lang="fa-IR" dirty="0"/>
              <a:t>آسم </a:t>
            </a:r>
            <a:r>
              <a:rPr lang="fa-IR" dirty="0" smtClean="0"/>
              <a:t> تشخیص داده شده است.</a:t>
            </a:r>
          </a:p>
          <a:p>
            <a:r>
              <a:rPr lang="fa-IR" dirty="0" smtClean="0"/>
              <a:t>عوامل زیان آوری شغلی این کارگر مواجهه با گازو بخار حلال شیمیایی </a:t>
            </a:r>
            <a:r>
              <a:rPr lang="en-US" dirty="0" smtClean="0"/>
              <a:t>X</a:t>
            </a:r>
            <a:r>
              <a:rPr lang="fa-IR" dirty="0" smtClean="0"/>
              <a:t> در حد مجاز</a:t>
            </a:r>
          </a:p>
          <a:p>
            <a:r>
              <a:rPr lang="fa-IR" dirty="0" smtClean="0"/>
              <a:t>نظریه نهایی ثبت شده : مشروط به کنترل حلال شیمیایی </a:t>
            </a:r>
            <a:r>
              <a:rPr lang="en-US" dirty="0" smtClean="0"/>
              <a:t>X</a:t>
            </a:r>
            <a:endParaRPr lang="fa-IR" dirty="0" smtClean="0"/>
          </a:p>
          <a:p>
            <a:r>
              <a:rPr lang="fa-IR" sz="4400" dirty="0" smtClean="0">
                <a:solidFill>
                  <a:srgbClr val="FF0000"/>
                </a:solidFill>
              </a:rPr>
              <a:t>به نظر شما این نظریه صحیح است؟</a:t>
            </a:r>
            <a:endParaRPr lang="fa-IR" sz="4400" dirty="0">
              <a:solidFill>
                <a:srgbClr val="FF0000"/>
              </a:solidFill>
            </a:endParaRPr>
          </a:p>
        </p:txBody>
      </p:sp>
      <p:sp>
        <p:nvSpPr>
          <p:cNvPr id="3" name="Title 2"/>
          <p:cNvSpPr>
            <a:spLocks noGrp="1"/>
          </p:cNvSpPr>
          <p:nvPr>
            <p:ph type="title"/>
          </p:nvPr>
        </p:nvSpPr>
        <p:spPr/>
        <p:txBody>
          <a:bodyPr/>
          <a:lstStyle/>
          <a:p>
            <a:r>
              <a:rPr lang="fa-IR" dirty="0" smtClean="0"/>
              <a:t>پرسش های متداول</a:t>
            </a:r>
            <a:endParaRPr lang="fa-IR" dirty="0"/>
          </a:p>
        </p:txBody>
      </p:sp>
      <p:sp>
        <p:nvSpPr>
          <p:cNvPr id="4" name="Date Placeholder 3"/>
          <p:cNvSpPr>
            <a:spLocks noGrp="1"/>
          </p:cNvSpPr>
          <p:nvPr>
            <p:ph type="dt" sz="half" idx="10"/>
          </p:nvPr>
        </p:nvSpPr>
        <p:spPr/>
        <p:txBody>
          <a:bodyPr/>
          <a:lstStyle/>
          <a:p>
            <a:r>
              <a:rPr lang="en-US" dirty="0" err="1" smtClean="0"/>
              <a:t>زمستان</a:t>
            </a:r>
            <a:r>
              <a:rPr lang="en-US" dirty="0" smtClean="0"/>
              <a:t> 97</a:t>
            </a:r>
            <a:endParaRPr lang="fa-IR" dirty="0"/>
          </a:p>
        </p:txBody>
      </p:sp>
      <p:sp>
        <p:nvSpPr>
          <p:cNvPr id="5" name="Footer Placeholder 4"/>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2746600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214686"/>
            <a:ext cx="8229600" cy="1590482"/>
          </a:xfrm>
        </p:spPr>
        <p:txBody>
          <a:bodyPr>
            <a:normAutofit/>
          </a:bodyPr>
          <a:lstStyle/>
          <a:p>
            <a:pPr lvl="0" algn="r" rtl="1"/>
            <a:r>
              <a:rPr lang="fa-IR" dirty="0" smtClean="0"/>
              <a:t>متخصص </a:t>
            </a:r>
            <a:r>
              <a:rPr lang="fa-IR" dirty="0"/>
              <a:t>طب كار،متخصص داخلي ،متخصص ريه ومجاري تنفسي</a:t>
            </a:r>
            <a:endParaRPr lang="en-US" dirty="0"/>
          </a:p>
          <a:p>
            <a:pPr algn="r" rtl="1"/>
            <a:endParaRPr lang="en-US" dirty="0"/>
          </a:p>
        </p:txBody>
      </p:sp>
      <p:sp>
        <p:nvSpPr>
          <p:cNvPr id="2" name="Title 1"/>
          <p:cNvSpPr>
            <a:spLocks noGrp="1"/>
          </p:cNvSpPr>
          <p:nvPr>
            <p:ph type="title"/>
          </p:nvPr>
        </p:nvSpPr>
        <p:spPr>
          <a:xfrm>
            <a:off x="428596" y="1142984"/>
            <a:ext cx="8429684" cy="1143000"/>
          </a:xfrm>
        </p:spPr>
        <p:txBody>
          <a:bodyPr>
            <a:normAutofit fontScale="90000"/>
          </a:bodyPr>
          <a:lstStyle/>
          <a:p>
            <a:r>
              <a:rPr lang="fa-IR" dirty="0" smtClean="0"/>
              <a:t>چه کسانی مجازند تفسیر اسپیرومتری را انجام دهند ؟ </a:t>
            </a:r>
            <a:endParaRPr lang="en-US"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24821721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3286124"/>
            <a:ext cx="8229600" cy="1000132"/>
          </a:xfrm>
        </p:spPr>
        <p:txBody>
          <a:bodyPr>
            <a:normAutofit fontScale="92500" lnSpcReduction="10000"/>
          </a:bodyPr>
          <a:lstStyle/>
          <a:p>
            <a:pPr lvl="0" algn="r" rtl="1"/>
            <a:r>
              <a:rPr lang="fa-IR" dirty="0" smtClean="0"/>
              <a:t>پزشك معاينه كننده واجد شرايط جهت انجام معاينات سلامت شغلي</a:t>
            </a:r>
            <a:endParaRPr lang="en-US" dirty="0"/>
          </a:p>
        </p:txBody>
      </p:sp>
      <p:sp>
        <p:nvSpPr>
          <p:cNvPr id="2" name="Title 1"/>
          <p:cNvSpPr>
            <a:spLocks noGrp="1"/>
          </p:cNvSpPr>
          <p:nvPr>
            <p:ph type="title"/>
          </p:nvPr>
        </p:nvSpPr>
        <p:spPr>
          <a:xfrm>
            <a:off x="428596" y="785794"/>
            <a:ext cx="8229600" cy="1143000"/>
          </a:xfrm>
        </p:spPr>
        <p:txBody>
          <a:bodyPr>
            <a:normAutofit fontScale="90000"/>
          </a:bodyPr>
          <a:lstStyle/>
          <a:p>
            <a:r>
              <a:rPr lang="fa-IR" dirty="0" smtClean="0"/>
              <a:t>درخواست پاراکلینیک در معاینات سلامت شغلی توسط چه کسی صورت می پذیرد ؟</a:t>
            </a:r>
            <a:endParaRPr lang="en-US"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40458702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420888"/>
            <a:ext cx="8229600" cy="2725763"/>
          </a:xfrm>
        </p:spPr>
        <p:txBody>
          <a:bodyPr/>
          <a:lstStyle/>
          <a:p>
            <a:pPr lvl="0" algn="r"/>
            <a:r>
              <a:rPr lang="fa-IR" dirty="0" smtClean="0"/>
              <a:t>ارزيابي عوامل زيان آور شغلي بايد نوع عامل (سيليس) ، ميزان تماس (2 ميليگرم در متر مكعب )، مدت تماس (8 ساعت )</a:t>
            </a:r>
            <a:endParaRPr lang="en-US" dirty="0" smtClean="0"/>
          </a:p>
          <a:p>
            <a:pPr algn="r" rtl="1"/>
            <a:endParaRPr lang="en-US" dirty="0"/>
          </a:p>
        </p:txBody>
      </p:sp>
      <p:sp>
        <p:nvSpPr>
          <p:cNvPr id="2" name="Title 1"/>
          <p:cNvSpPr>
            <a:spLocks noGrp="1"/>
          </p:cNvSpPr>
          <p:nvPr>
            <p:ph type="title"/>
          </p:nvPr>
        </p:nvSpPr>
        <p:spPr/>
        <p:txBody>
          <a:bodyPr>
            <a:normAutofit fontScale="90000"/>
          </a:bodyPr>
          <a:lstStyle/>
          <a:p>
            <a:r>
              <a:rPr lang="fa-IR" dirty="0" smtClean="0"/>
              <a:t>چه اطلاعاتي در رابطه با عوامل زیان آور محیط کار درفرم معاینات ثبت می شود ؟</a:t>
            </a:r>
            <a:endParaRPr lang="en-US"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23587941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472" y="857232"/>
            <a:ext cx="8229600" cy="4572032"/>
          </a:xfrm>
        </p:spPr>
        <p:txBody>
          <a:bodyPr>
            <a:normAutofit fontScale="90000"/>
          </a:bodyPr>
          <a:lstStyle/>
          <a:p>
            <a:pPr lvl="0"/>
            <a:r>
              <a:rPr lang="fa-IR" dirty="0" smtClean="0"/>
              <a:t>مشاغلي كه مشمول انجام معاينات دوره ای شش ماه يك بار است چطور تشخيص بدهيم؟</a:t>
            </a:r>
            <a:br>
              <a:rPr lang="fa-IR" dirty="0" smtClean="0"/>
            </a:br>
            <a:r>
              <a:rPr lang="fa-IR" dirty="0" smtClean="0"/>
              <a:t>به استناد بخشنامه مركز سلامت محيط و كار در موارد ذيل شاغلين مشمول انجام معاينات دوره شش ماه يك بار مي باشند:</a:t>
            </a:r>
            <a:r>
              <a:rPr lang="en-US" dirty="0" smtClean="0"/>
              <a:t/>
            </a:r>
            <a:br>
              <a:rPr lang="en-US" dirty="0" smtClean="0"/>
            </a:br>
            <a:endParaRPr lang="en-US" dirty="0"/>
          </a:p>
        </p:txBody>
      </p:sp>
      <p:sp>
        <p:nvSpPr>
          <p:cNvPr id="2" name="Date Placeholder 1"/>
          <p:cNvSpPr>
            <a:spLocks noGrp="1"/>
          </p:cNvSpPr>
          <p:nvPr>
            <p:ph type="dt" sz="half" idx="10"/>
          </p:nvPr>
        </p:nvSpPr>
        <p:spPr/>
        <p:txBody>
          <a:bodyPr/>
          <a:lstStyle/>
          <a:p>
            <a:r>
              <a:rPr lang="fa-IR" smtClean="0"/>
              <a:t>بهار1401</a:t>
            </a:r>
            <a:endParaRPr lang="en-US"/>
          </a:p>
        </p:txBody>
      </p:sp>
      <p:sp>
        <p:nvSpPr>
          <p:cNvPr id="4" name="Footer Placeholder 3"/>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33727828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1714488"/>
            <a:ext cx="8229600" cy="4214842"/>
          </a:xfrm>
        </p:spPr>
        <p:txBody>
          <a:bodyPr>
            <a:normAutofit fontScale="90000"/>
          </a:bodyPr>
          <a:lstStyle/>
          <a:p>
            <a:pPr rtl="1"/>
            <a:r>
              <a:rPr lang="fa-IR" dirty="0" smtClean="0"/>
              <a:t>الف ) کلیه کارگرانیکه در تماس با مواد شیمیایی مندرج در فهرست کنواسیون های روتردام و استکهلم قرار دارند.</a:t>
            </a:r>
            <a:r>
              <a:rPr lang="en-US" dirty="0" smtClean="0"/>
              <a:t/>
            </a:r>
            <a:br>
              <a:rPr lang="en-US" dirty="0" smtClean="0"/>
            </a:br>
            <a:r>
              <a:rPr lang="fa-IR" dirty="0" smtClean="0"/>
              <a:t>ب ) کلیه کارگرانیکه در معرض مواد شیمیایی مندرج در جدول مواد سرطان زا و غیرسرطان زای اعلام شده توسط سازمانهای :</a:t>
            </a:r>
            <a:r>
              <a:rPr lang="en-US" dirty="0" smtClean="0"/>
              <a:t>OSHA, IARC, NTP , ACGIH</a:t>
            </a:r>
            <a:r>
              <a:rPr lang="fa-IR" dirty="0" smtClean="0"/>
              <a:t> به شرح ذیل اشتغال دارند : </a:t>
            </a:r>
            <a:r>
              <a:rPr lang="en-US" dirty="0" smtClean="0"/>
              <a:t/>
            </a:r>
            <a:br>
              <a:rPr lang="en-US" dirty="0" smtClean="0"/>
            </a:br>
            <a:endParaRPr lang="en-US" dirty="0"/>
          </a:p>
        </p:txBody>
      </p:sp>
      <p:sp>
        <p:nvSpPr>
          <p:cNvPr id="4" name="Title 2"/>
          <p:cNvSpPr txBox="1">
            <a:spLocks/>
          </p:cNvSpPr>
          <p:nvPr/>
        </p:nvSpPr>
        <p:spPr>
          <a:xfrm>
            <a:off x="457200" y="274638"/>
            <a:ext cx="8229600" cy="1143000"/>
          </a:xfrm>
          <a:prstGeom prst="rect">
            <a:avLst/>
          </a:prstGeom>
        </p:spPr>
        <p:txBody>
          <a:bodyPr vert="horz" rtlCol="0" anchor="ctr">
            <a:normAutofit fontScale="90000"/>
            <a:scene3d>
              <a:camera prst="orthographicFront"/>
              <a:lightRig rig="soft" dir="t"/>
            </a:scene3d>
            <a:sp3d prstMaterial="softEdge">
              <a:bevelT w="25400" h="25400"/>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41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مشاغلي كه مشمول انجام معاينات دوره ای ششماهه</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2" name="Date Placeholder 1"/>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21878361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rtl="1"/>
            <a:r>
              <a:rPr lang="fa-IR" dirty="0" smtClean="0"/>
              <a:t>سازمان ایمنی و بهداشت دپارتمان کار امریکا ( </a:t>
            </a:r>
            <a:r>
              <a:rPr lang="en-US" dirty="0" smtClean="0"/>
              <a:t>OSHA</a:t>
            </a:r>
            <a:r>
              <a:rPr lang="fa-IR" dirty="0" smtClean="0"/>
              <a:t>) </a:t>
            </a:r>
            <a:endParaRPr lang="en-US" dirty="0" smtClean="0"/>
          </a:p>
          <a:p>
            <a:pPr rtl="1"/>
            <a:r>
              <a:rPr lang="fa-IR" dirty="0" smtClean="0"/>
              <a:t>گروه </a:t>
            </a:r>
            <a:r>
              <a:rPr lang="en-US" dirty="0" smtClean="0"/>
              <a:t>X</a:t>
            </a:r>
            <a:r>
              <a:rPr lang="fa-IR" dirty="0" smtClean="0"/>
              <a:t> : مواد شیمیایی تحت مقررات </a:t>
            </a:r>
            <a:r>
              <a:rPr lang="en-US" dirty="0" smtClean="0"/>
              <a:t>OSHA</a:t>
            </a:r>
          </a:p>
          <a:p>
            <a:pPr rtl="1"/>
            <a:r>
              <a:rPr lang="fa-IR" dirty="0" smtClean="0"/>
              <a:t>گروه </a:t>
            </a:r>
            <a:r>
              <a:rPr lang="en-US" dirty="0" smtClean="0"/>
              <a:t>O</a:t>
            </a:r>
            <a:r>
              <a:rPr lang="fa-IR" dirty="0" smtClean="0"/>
              <a:t>:</a:t>
            </a:r>
            <a:r>
              <a:rPr lang="en-US" dirty="0" smtClean="0"/>
              <a:t> OSHA</a:t>
            </a:r>
          </a:p>
          <a:p>
            <a:pPr rtl="1"/>
            <a:r>
              <a:rPr lang="fa-IR" dirty="0" smtClean="0"/>
              <a:t>گروه </a:t>
            </a:r>
            <a:r>
              <a:rPr lang="en-US" dirty="0" smtClean="0"/>
              <a:t>W</a:t>
            </a:r>
            <a:r>
              <a:rPr lang="fa-IR" dirty="0" smtClean="0"/>
              <a:t> : </a:t>
            </a:r>
            <a:r>
              <a:rPr lang="en-US" dirty="0" smtClean="0"/>
              <a:t>WISHA</a:t>
            </a:r>
          </a:p>
          <a:p>
            <a:endParaRPr lang="en-US" dirty="0"/>
          </a:p>
        </p:txBody>
      </p:sp>
      <p:sp>
        <p:nvSpPr>
          <p:cNvPr id="3" name="Title 2"/>
          <p:cNvSpPr>
            <a:spLocks noGrp="1"/>
          </p:cNvSpPr>
          <p:nvPr>
            <p:ph type="title"/>
          </p:nvPr>
        </p:nvSpPr>
        <p:spPr/>
        <p:txBody>
          <a:bodyPr>
            <a:normAutofit fontScale="90000"/>
          </a:bodyPr>
          <a:lstStyle/>
          <a:p>
            <a:r>
              <a:rPr lang="fa-IR" dirty="0" smtClean="0"/>
              <a:t>مشاغلي كه مشمول انجام معاينات دوره ای ششماهه</a:t>
            </a:r>
            <a:endParaRPr lang="en-US"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39935633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481328"/>
            <a:ext cx="8401080" cy="4525963"/>
          </a:xfrm>
        </p:spPr>
        <p:txBody>
          <a:bodyPr>
            <a:normAutofit/>
          </a:bodyPr>
          <a:lstStyle/>
          <a:p>
            <a:pPr lvl="0" rtl="1"/>
            <a:r>
              <a:rPr lang="fa-IR" dirty="0" smtClean="0"/>
              <a:t>آژانس بین المللی تحقیقات بر روی سرطان (</a:t>
            </a:r>
            <a:r>
              <a:rPr lang="en-US" dirty="0" smtClean="0"/>
              <a:t>IARC</a:t>
            </a:r>
            <a:r>
              <a:rPr lang="fa-IR" dirty="0" smtClean="0"/>
              <a:t> )</a:t>
            </a:r>
            <a:endParaRPr lang="en-US" dirty="0" smtClean="0"/>
          </a:p>
          <a:p>
            <a:pPr rtl="1"/>
            <a:r>
              <a:rPr lang="fa-IR" dirty="0" smtClean="0"/>
              <a:t>گروه 1 : سرطان زای قطعی برای انسان</a:t>
            </a:r>
            <a:endParaRPr lang="en-US" dirty="0" smtClean="0"/>
          </a:p>
          <a:p>
            <a:pPr rtl="1"/>
            <a:r>
              <a:rPr lang="fa-IR" dirty="0" smtClean="0"/>
              <a:t>گروه </a:t>
            </a:r>
            <a:r>
              <a:rPr lang="en-US" dirty="0" smtClean="0"/>
              <a:t>2A</a:t>
            </a:r>
            <a:r>
              <a:rPr lang="fa-IR" dirty="0" smtClean="0"/>
              <a:t> : سرطان زای محتمل برای انسان</a:t>
            </a:r>
            <a:endParaRPr lang="en-US" dirty="0" smtClean="0"/>
          </a:p>
          <a:p>
            <a:pPr rtl="1"/>
            <a:r>
              <a:rPr lang="fa-IR" dirty="0" smtClean="0"/>
              <a:t>گروه </a:t>
            </a:r>
            <a:r>
              <a:rPr lang="en-US" dirty="0" smtClean="0"/>
              <a:t>2B</a:t>
            </a:r>
            <a:r>
              <a:rPr lang="fa-IR" dirty="0" smtClean="0"/>
              <a:t> : سرطان زای ممکن برای انسان </a:t>
            </a:r>
            <a:endParaRPr lang="en-US" dirty="0"/>
          </a:p>
        </p:txBody>
      </p:sp>
      <p:sp>
        <p:nvSpPr>
          <p:cNvPr id="4" name="Title 2"/>
          <p:cNvSpPr>
            <a:spLocks noGrp="1"/>
          </p:cNvSpPr>
          <p:nvPr>
            <p:ph type="title"/>
          </p:nvPr>
        </p:nvSpPr>
        <p:spPr>
          <a:xfrm>
            <a:off x="457200" y="274638"/>
            <a:ext cx="8229600" cy="1143000"/>
          </a:xfrm>
        </p:spPr>
        <p:txBody>
          <a:bodyPr>
            <a:normAutofit fontScale="90000"/>
          </a:bodyPr>
          <a:lstStyle/>
          <a:p>
            <a:r>
              <a:rPr lang="fa-IR" dirty="0" smtClean="0"/>
              <a:t>مشاغلي كه مشمول انجام معاينات دوره ای ششماهه</a:t>
            </a:r>
            <a:endParaRPr lang="en-US" dirty="0"/>
          </a:p>
        </p:txBody>
      </p:sp>
      <p:sp>
        <p:nvSpPr>
          <p:cNvPr id="3" name="Date Placeholder 2"/>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7210040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4525963"/>
          </a:xfrm>
        </p:spPr>
        <p:txBody>
          <a:bodyPr>
            <a:normAutofit/>
          </a:bodyPr>
          <a:lstStyle/>
          <a:p>
            <a:pPr lvl="0" rtl="1"/>
            <a:r>
              <a:rPr lang="fa-IR" dirty="0" smtClean="0"/>
              <a:t>برنامه سم شناسی ملی ، سرویس بهداشت عمومی ، دپارتمان خدمات انسانی و بهداشت آمریکا(</a:t>
            </a:r>
            <a:r>
              <a:rPr lang="en-US" dirty="0" smtClean="0"/>
              <a:t>NTP</a:t>
            </a:r>
            <a:r>
              <a:rPr lang="fa-IR" dirty="0" smtClean="0"/>
              <a:t>) </a:t>
            </a:r>
            <a:endParaRPr lang="en-US" dirty="0" smtClean="0"/>
          </a:p>
          <a:p>
            <a:pPr rtl="1"/>
            <a:r>
              <a:rPr lang="fa-IR" dirty="0" smtClean="0"/>
              <a:t>گروه 1 : سرطان زای قطعی برای انسان (</a:t>
            </a:r>
            <a:r>
              <a:rPr lang="en-US" dirty="0" smtClean="0"/>
              <a:t>K</a:t>
            </a:r>
            <a:r>
              <a:rPr lang="fa-IR" dirty="0" smtClean="0"/>
              <a:t> )</a:t>
            </a:r>
            <a:endParaRPr lang="en-US" dirty="0" smtClean="0"/>
          </a:p>
          <a:p>
            <a:pPr rtl="1"/>
            <a:r>
              <a:rPr lang="fa-IR" dirty="0" smtClean="0"/>
              <a:t>گروه 2 : منطقاً پیش بینی می شود برای انسان سرطان زا باشد(</a:t>
            </a:r>
            <a:r>
              <a:rPr lang="en-US" dirty="0" smtClean="0"/>
              <a:t>R</a:t>
            </a:r>
            <a:r>
              <a:rPr lang="fa-IR" dirty="0" smtClean="0"/>
              <a:t> ) </a:t>
            </a:r>
            <a:endParaRPr lang="en-US" dirty="0"/>
          </a:p>
        </p:txBody>
      </p:sp>
      <p:sp>
        <p:nvSpPr>
          <p:cNvPr id="4" name="Title 2"/>
          <p:cNvSpPr>
            <a:spLocks noGrp="1"/>
          </p:cNvSpPr>
          <p:nvPr>
            <p:ph type="title"/>
          </p:nvPr>
        </p:nvSpPr>
        <p:spPr>
          <a:xfrm>
            <a:off x="457200" y="274638"/>
            <a:ext cx="8229600" cy="1143000"/>
          </a:xfrm>
        </p:spPr>
        <p:txBody>
          <a:bodyPr>
            <a:normAutofit fontScale="90000"/>
          </a:bodyPr>
          <a:lstStyle/>
          <a:p>
            <a:r>
              <a:rPr lang="fa-IR" dirty="0" smtClean="0"/>
              <a:t>مشاغلي كه مشمول انجام معاينات دوره ای ششماهه</a:t>
            </a:r>
            <a:endParaRPr lang="en-US" dirty="0"/>
          </a:p>
        </p:txBody>
      </p:sp>
      <p:sp>
        <p:nvSpPr>
          <p:cNvPr id="3" name="Date Placeholder 2"/>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15004081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8929718" cy="4525963"/>
          </a:xfrm>
        </p:spPr>
        <p:txBody>
          <a:bodyPr>
            <a:normAutofit/>
          </a:bodyPr>
          <a:lstStyle/>
          <a:p>
            <a:pPr lvl="0" rtl="1"/>
            <a:r>
              <a:rPr lang="fa-IR" dirty="0" smtClean="0"/>
              <a:t>انجمن دولتی بهداشت صنعتی آمریکا (</a:t>
            </a:r>
            <a:r>
              <a:rPr lang="en-US" dirty="0" smtClean="0"/>
              <a:t>ACGIH</a:t>
            </a:r>
            <a:r>
              <a:rPr lang="fa-IR" dirty="0" smtClean="0"/>
              <a:t> ) </a:t>
            </a:r>
            <a:endParaRPr lang="en-US" dirty="0" smtClean="0"/>
          </a:p>
          <a:p>
            <a:pPr rtl="1"/>
            <a:r>
              <a:rPr lang="fa-IR" dirty="0" smtClean="0"/>
              <a:t>گروه </a:t>
            </a:r>
            <a:r>
              <a:rPr lang="en-US" dirty="0" smtClean="0"/>
              <a:t>A1</a:t>
            </a:r>
            <a:r>
              <a:rPr lang="fa-IR" dirty="0" smtClean="0"/>
              <a:t> :  سرطان زا برای انسان</a:t>
            </a:r>
            <a:endParaRPr lang="en-US" dirty="0" smtClean="0"/>
          </a:p>
          <a:p>
            <a:pPr rtl="1"/>
            <a:r>
              <a:rPr lang="fa-IR" dirty="0" smtClean="0"/>
              <a:t>گروه </a:t>
            </a:r>
            <a:r>
              <a:rPr lang="en-US" dirty="0" smtClean="0"/>
              <a:t>A2</a:t>
            </a:r>
            <a:r>
              <a:rPr lang="fa-IR" dirty="0" smtClean="0"/>
              <a:t> :  مشکوک به سرطان زایی برای انسان</a:t>
            </a:r>
            <a:endParaRPr lang="en-US" dirty="0" smtClean="0"/>
          </a:p>
          <a:p>
            <a:pPr rtl="1"/>
            <a:r>
              <a:rPr lang="fa-IR" dirty="0" smtClean="0"/>
              <a:t>گروه </a:t>
            </a:r>
            <a:r>
              <a:rPr lang="en-US" dirty="0" smtClean="0"/>
              <a:t>A3</a:t>
            </a:r>
            <a:r>
              <a:rPr lang="fa-IR" dirty="0" smtClean="0"/>
              <a:t> :  سرطان زای قطعی برای حیوان بهمراه ارتباط ناشناخته بر روی انسان</a:t>
            </a:r>
            <a:endParaRPr lang="en-US" dirty="0" smtClean="0"/>
          </a:p>
          <a:p>
            <a:pPr rtl="1"/>
            <a:r>
              <a:rPr lang="fa-IR" dirty="0" smtClean="0"/>
              <a:t>گروه </a:t>
            </a:r>
            <a:r>
              <a:rPr lang="en-US" dirty="0" smtClean="0"/>
              <a:t>A4</a:t>
            </a:r>
            <a:r>
              <a:rPr lang="fa-IR" dirty="0" smtClean="0"/>
              <a:t> :  غیرقابل طبقه بندی بعنوان سرطان زای انسانی</a:t>
            </a:r>
            <a:endParaRPr lang="en-US" dirty="0" smtClean="0"/>
          </a:p>
          <a:p>
            <a:endParaRPr lang="en-US" dirty="0"/>
          </a:p>
        </p:txBody>
      </p:sp>
      <p:sp>
        <p:nvSpPr>
          <p:cNvPr id="4" name="Title 2"/>
          <p:cNvSpPr>
            <a:spLocks noGrp="1"/>
          </p:cNvSpPr>
          <p:nvPr>
            <p:ph type="title"/>
          </p:nvPr>
        </p:nvSpPr>
        <p:spPr>
          <a:xfrm>
            <a:off x="457200" y="274638"/>
            <a:ext cx="8229600" cy="1143000"/>
          </a:xfrm>
        </p:spPr>
        <p:txBody>
          <a:bodyPr>
            <a:normAutofit fontScale="90000"/>
          </a:bodyPr>
          <a:lstStyle/>
          <a:p>
            <a:r>
              <a:rPr lang="fa-IR" dirty="0" smtClean="0"/>
              <a:t>مشاغلي كه مشمول انجام معاينات دوره ای ششماهه</a:t>
            </a:r>
            <a:endParaRPr lang="en-US" dirty="0"/>
          </a:p>
        </p:txBody>
      </p:sp>
      <p:sp>
        <p:nvSpPr>
          <p:cNvPr id="3" name="Date Placeholder 2"/>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112761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fa-IR" sz="2400" dirty="0" smtClean="0"/>
              <a:t>ماده1 قانون کار(مکلف به تبعیت)</a:t>
            </a:r>
          </a:p>
          <a:p>
            <a:r>
              <a:rPr lang="fa-IR" sz="2400" dirty="0" smtClean="0"/>
              <a:t>ماده 2 قانون کار(کارگر)</a:t>
            </a:r>
          </a:p>
          <a:p>
            <a:r>
              <a:rPr lang="fa-IR" sz="2400" dirty="0" smtClean="0"/>
              <a:t>ماده3 قانون کار(کارفرما)</a:t>
            </a:r>
          </a:p>
          <a:p>
            <a:r>
              <a:rPr lang="fa-IR" sz="2400" dirty="0" smtClean="0"/>
              <a:t>ماده4 قانون کار(کارگاه)</a:t>
            </a:r>
          </a:p>
          <a:p>
            <a:r>
              <a:rPr lang="fa-IR" sz="2400" dirty="0" smtClean="0"/>
              <a:t>ماده5 قانون کار(مشمول)</a:t>
            </a:r>
          </a:p>
          <a:p>
            <a:r>
              <a:rPr lang="fa-IR" sz="2400" dirty="0" smtClean="0"/>
              <a:t>ماده32 قانون کار(کمیسیون پزشکی)</a:t>
            </a:r>
          </a:p>
          <a:p>
            <a:r>
              <a:rPr lang="fa-IR" sz="2400" dirty="0" smtClean="0"/>
              <a:t>ماده85 قانون کار(تفکیک وظایف، تبعیت)</a:t>
            </a:r>
          </a:p>
          <a:p>
            <a:r>
              <a:rPr lang="fa-IR" sz="2400" dirty="0" smtClean="0"/>
              <a:t>تبصره ماده 85 قانون کار(کارگاه خانگی)</a:t>
            </a:r>
          </a:p>
          <a:p>
            <a:r>
              <a:rPr lang="fa-IR" sz="2400" dirty="0" smtClean="0"/>
              <a:t>ماده92 قانون کار(معاینات)</a:t>
            </a:r>
          </a:p>
          <a:p>
            <a:r>
              <a:rPr lang="fa-IR" sz="2400" dirty="0" smtClean="0"/>
              <a:t>ماده175 قانون کار(جریمه)</a:t>
            </a:r>
          </a:p>
          <a:p>
            <a:endParaRPr lang="en-US" sz="2400" dirty="0"/>
          </a:p>
        </p:txBody>
      </p:sp>
      <p:sp>
        <p:nvSpPr>
          <p:cNvPr id="3" name="Title 2"/>
          <p:cNvSpPr>
            <a:spLocks noGrp="1"/>
          </p:cNvSpPr>
          <p:nvPr>
            <p:ph type="title"/>
          </p:nvPr>
        </p:nvSpPr>
        <p:spPr/>
        <p:txBody>
          <a:bodyPr/>
          <a:lstStyle/>
          <a:p>
            <a:r>
              <a:rPr lang="fa-IR" dirty="0" smtClean="0"/>
              <a:t>استنادهای قانونی</a:t>
            </a:r>
            <a:endParaRPr lang="en-US"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7791959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2428868"/>
            <a:ext cx="8229600" cy="1143000"/>
          </a:xfrm>
        </p:spPr>
        <p:txBody>
          <a:bodyPr>
            <a:normAutofit fontScale="90000"/>
          </a:bodyPr>
          <a:lstStyle/>
          <a:p>
            <a:r>
              <a:rPr lang="fa-IR" dirty="0" smtClean="0"/>
              <a:t>شکایت های</a:t>
            </a:r>
            <a:br>
              <a:rPr lang="fa-IR" dirty="0" smtClean="0"/>
            </a:br>
            <a:r>
              <a:rPr lang="fa-IR" dirty="0" smtClean="0"/>
              <a:t> کارگران بابت بیماری ناشی از کار</a:t>
            </a:r>
            <a:endParaRPr lang="en-US"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34190001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85000" lnSpcReduction="10000"/>
          </a:bodyPr>
          <a:lstStyle/>
          <a:p>
            <a:r>
              <a:rPr lang="ar-SA" b="1" dirty="0"/>
              <a:t>10- فرم معاينات همه ساله با حضور كارگر تكميل و توسط ايشان امضا مي گردد.</a:t>
            </a:r>
            <a:endParaRPr lang="en-US" dirty="0"/>
          </a:p>
          <a:p>
            <a:r>
              <a:rPr lang="ar-SA" b="1" dirty="0"/>
              <a:t>11- پرونده </a:t>
            </a:r>
            <a:r>
              <a:rPr lang="fa-IR" b="1" dirty="0"/>
              <a:t>پزشكي</a:t>
            </a:r>
            <a:r>
              <a:rPr lang="ar-SA" b="1" dirty="0"/>
              <a:t> به عنوان مدارك قانوني( مدرك رسمي) بوده، لذا بايستي بدون قلم خوردگي و لاك گرفتگي باشدودر صورت بروز، پزشك تغييرات صورت گرفته را مهر وتاييد نمايد.</a:t>
            </a:r>
            <a:endParaRPr lang="en-US" dirty="0"/>
          </a:p>
          <a:p>
            <a:r>
              <a:rPr lang="ar-SA" b="1" dirty="0"/>
              <a:t>14- بعد از انجام معاينات باليني ، مهر، امضاء و تاريخ توسط پزشك معاين در قسمت تاريخ معاينات باليني الزامي است.</a:t>
            </a:r>
            <a:endParaRPr lang="en-US" dirty="0"/>
          </a:p>
          <a:p>
            <a:r>
              <a:rPr lang="ar-SA" b="1" dirty="0"/>
              <a:t>14- بعد از انجام معاينات باليني ، مهر، امضاء و تاريخ توسط پزشك معاين در قسمت تاريخ معاينات باليني الزامي است.</a:t>
            </a:r>
            <a:endParaRPr lang="en-US" dirty="0"/>
          </a:p>
          <a:p>
            <a:endParaRPr lang="fa-IR"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26960750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ar-SA" b="1" dirty="0"/>
              <a:t>تهيه و ارسال خلاصه نتايج معاينات ، مشكلات مشاهده شده و  فرم بيماريابي 3-111 به اين مركز براي واحد هاي كاري شيميايي پايان هر شش ماه اول و دوم و غير شيميايي در پايان هر سال با رعايت موارد زير:</a:t>
            </a:r>
            <a:endParaRPr lang="en-US" dirty="0"/>
          </a:p>
          <a:p>
            <a:r>
              <a:rPr lang="ar-SA" b="1" dirty="0"/>
              <a:t>- مهرو امضاء پزشك معاين</a:t>
            </a:r>
            <a:r>
              <a:rPr lang="fa-IR" b="1" dirty="0"/>
              <a:t>ه كننده</a:t>
            </a:r>
            <a:endParaRPr lang="en-US" dirty="0"/>
          </a:p>
          <a:p>
            <a:r>
              <a:rPr lang="ar-SA" b="1" dirty="0"/>
              <a:t>- مهر و امضاء كارشناس بهداشت حرفه اي </a:t>
            </a:r>
            <a:endParaRPr lang="en-US" dirty="0"/>
          </a:p>
          <a:p>
            <a:endParaRPr lang="fa-IR"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11042491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ar-SA" b="1" dirty="0"/>
              <a:t>در واحد هاي كاري كه حداقل وسايل معاينه طب كار تعيين شده در آيين نامه را ندارند انجام معاينات سلامت شغلي مجاز نمي باشد. </a:t>
            </a:r>
            <a:endParaRPr lang="fa-IR" b="1" dirty="0" smtClean="0"/>
          </a:p>
          <a:p>
            <a:r>
              <a:rPr lang="ar-SA" b="1" dirty="0"/>
              <a:t>حداقل تجهيزات شامل دستگاه معاينه چشم وگوش،گوشي پزشكي،دستگاه اندازه گيري فشارخون،وسايل اندازه گيري قد و وزن، وسيله معاينه دستگاه عصبي، تخت معاينه و لانتر مشاهده فيلم هاي راديوگرافي مي باشد.</a:t>
            </a:r>
            <a:endParaRPr lang="en-US" dirty="0"/>
          </a:p>
          <a:p>
            <a:endParaRPr lang="fa-IR"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8333999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a:t>آیا کارفرما باید کپی معاینات قبل از استخدام را به تامین اجتماعی ارسال نماید.  </a:t>
            </a:r>
            <a:endParaRPr lang="en-US"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18409501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r>
              <a:rPr lang="fa-IR" b="1" dirty="0"/>
              <a:t>در غربالگری شنوایی سنجی فقط آستانه راه هوایی اندازه گیری می شود. چنانچه کارگری دارای افت شنوایی باشد برای تشخیص نوع افت شنوایی بایستی جهت آستانه گیری راه استخوانی نیز </a:t>
            </a:r>
            <a:r>
              <a:rPr lang="en-US" b="1" dirty="0"/>
              <a:t>(PTA) </a:t>
            </a:r>
            <a:r>
              <a:rPr lang="fa-IR" b="1" dirty="0"/>
              <a:t>انجام گردد. آیا تمام موارد افت شنوایی و آستانه راه استخوانی آنها اندازه گیری شده است.</a:t>
            </a:r>
            <a:endParaRPr lang="en-US"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26446378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r>
              <a:rPr lang="fa-IR" b="1" dirty="0"/>
              <a:t>ادیومتری فقط در مراکز مورد تایید انجام می شود.</a:t>
            </a:r>
            <a:endParaRPr lang="en-US" dirty="0"/>
          </a:p>
          <a:p>
            <a:endParaRPr lang="fa-IR"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7559236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85000" lnSpcReduction="20000"/>
          </a:bodyPr>
          <a:lstStyle/>
          <a:p>
            <a:pPr lvl="0"/>
            <a:r>
              <a:rPr lang="fa-IR" b="1" dirty="0"/>
              <a:t>کارگری قصد استخدام در یک شرکت را دارد مسئول بهداشت حرفه ای ایشان را برای انجام معاینات قبل از استخدام می فرستد، بعداز معاینه معلوم می شود دارای افت بینایی است که با عینک هم جبران نمی شود. از خصوصیات ویژه شغلی را که برای ایشان در نظر گرفته اند بینایی دقیق است. که ایشان فاقد آن است بعبارتی برای تصدی این شغل مناسب نیست مجددا با نامه مدیر کارخانه ایشان متخصص چشم مراجعه می نماید متخصص چشم هم بیداری شب و کارهای دقیق را منع می نماید. ولی مسئول بهداشت حرفه ای و مدیر کارخانه از ایشان یک تعهد سفت و سخت می گیرند که با مسئولیت خودت می توانی در این شرکت کار کنی. این کار کاملا غیر قانونی است . و باعث صلب مسئولیت کارفرما در مقابل سلامت کارگر نخواهد شد.</a:t>
            </a:r>
            <a:endParaRPr lang="en-US"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1757855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نکات مهم</a:t>
            </a:r>
          </a:p>
        </p:txBody>
      </p:sp>
      <p:sp>
        <p:nvSpPr>
          <p:cNvPr id="3" name="Content Placeholder 2"/>
          <p:cNvSpPr>
            <a:spLocks noGrp="1"/>
          </p:cNvSpPr>
          <p:nvPr>
            <p:ph idx="1"/>
          </p:nvPr>
        </p:nvSpPr>
        <p:spPr/>
        <p:txBody>
          <a:bodyPr>
            <a:normAutofit/>
          </a:bodyPr>
          <a:lstStyle/>
          <a:p>
            <a:r>
              <a:rPr lang="fa-IR" dirty="0" smtClean="0"/>
              <a:t>مکان شنوایی سنجی و لزوم اخذ تاییدیه</a:t>
            </a:r>
          </a:p>
          <a:p>
            <a:r>
              <a:rPr lang="fa-IR" dirty="0" smtClean="0"/>
              <a:t>پزشک عمومی فقط قرار داد معاینه پزشکی ، پارکلینیک ممنوع</a:t>
            </a:r>
          </a:p>
          <a:p>
            <a:r>
              <a:rPr lang="fa-IR" dirty="0" smtClean="0"/>
              <a:t>وسایل و امکانات لازم</a:t>
            </a:r>
          </a:p>
          <a:p>
            <a:r>
              <a:rPr lang="fa-IR" dirty="0" smtClean="0"/>
              <a:t>زمان انجام معاینات</a:t>
            </a:r>
          </a:p>
          <a:p>
            <a:r>
              <a:rPr lang="fa-IR" dirty="0" smtClean="0"/>
              <a:t>فرم نظارت و گزارش</a:t>
            </a:r>
          </a:p>
          <a:p>
            <a:r>
              <a:rPr lang="fa-IR" dirty="0" smtClean="0"/>
              <a:t>اسپیرومتری در محل مناسب و تهویه</a:t>
            </a:r>
          </a:p>
          <a:p>
            <a:endParaRPr lang="fa-IR" dirty="0"/>
          </a:p>
        </p:txBody>
      </p:sp>
      <p:sp>
        <p:nvSpPr>
          <p:cNvPr id="4" name="Date Placeholder 3"/>
          <p:cNvSpPr>
            <a:spLocks noGrp="1"/>
          </p:cNvSpPr>
          <p:nvPr>
            <p:ph type="dt" sz="half" idx="10"/>
          </p:nvPr>
        </p:nvSpPr>
        <p:spPr/>
        <p:txBody>
          <a:bodyPr/>
          <a:lstStyle/>
          <a:p>
            <a:r>
              <a:rPr lang="en-US" smtClean="0"/>
              <a:t>زمستان 97</a:t>
            </a:r>
            <a:endParaRPr lang="fa-IR"/>
          </a:p>
        </p:txBody>
      </p:sp>
      <p:sp>
        <p:nvSpPr>
          <p:cNvPr id="5" name="Footer Placeholder 4"/>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39988583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در زمان خونگیری</a:t>
            </a:r>
            <a:endParaRPr lang="fa-IR" dirty="0"/>
          </a:p>
        </p:txBody>
      </p:sp>
      <p:sp>
        <p:nvSpPr>
          <p:cNvPr id="3" name="Content Placeholder 2"/>
          <p:cNvSpPr>
            <a:spLocks noGrp="1"/>
          </p:cNvSpPr>
          <p:nvPr>
            <p:ph idx="1"/>
          </p:nvPr>
        </p:nvSpPr>
        <p:spPr/>
        <p:txBody>
          <a:bodyPr/>
          <a:lstStyle/>
          <a:p>
            <a:r>
              <a:rPr lang="fa-IR" dirty="0" smtClean="0">
                <a:solidFill>
                  <a:srgbClr val="FF0000"/>
                </a:solidFill>
              </a:rPr>
              <a:t>آزمایش خون</a:t>
            </a:r>
          </a:p>
          <a:p>
            <a:pPr>
              <a:buFont typeface="Wingdings" panose="05000000000000000000" pitchFamily="2" charset="2"/>
              <a:buChar char="ü"/>
            </a:pPr>
            <a:r>
              <a:rPr lang="fa-IR" dirty="0" smtClean="0"/>
              <a:t>لیست گرفتن</a:t>
            </a:r>
          </a:p>
          <a:p>
            <a:pPr>
              <a:buFont typeface="Wingdings" panose="05000000000000000000" pitchFamily="2" charset="2"/>
              <a:buChar char="ü"/>
            </a:pPr>
            <a:r>
              <a:rPr lang="fa-IR" dirty="0" smtClean="0"/>
              <a:t>نام و مشخصات اپراتور خونگیر یاد داشت شود</a:t>
            </a:r>
          </a:p>
          <a:p>
            <a:pPr>
              <a:buFont typeface="Wingdings" panose="05000000000000000000" pitchFamily="2" charset="2"/>
              <a:buChar char="ü"/>
            </a:pPr>
            <a:r>
              <a:rPr lang="fa-IR" dirty="0" smtClean="0"/>
              <a:t>سانتریفوژ کردن نمونه ها</a:t>
            </a:r>
          </a:p>
          <a:p>
            <a:pPr>
              <a:buFont typeface="Wingdings" panose="05000000000000000000" pitchFamily="2" charset="2"/>
              <a:buChar char="ü"/>
            </a:pPr>
            <a:r>
              <a:rPr lang="fa-IR" dirty="0" smtClean="0"/>
              <a:t>زمان رساندن نمونه به آزمایش گاه</a:t>
            </a:r>
          </a:p>
          <a:p>
            <a:pPr>
              <a:buFont typeface="Wingdings" panose="05000000000000000000" pitchFamily="2" charset="2"/>
              <a:buChar char="ü"/>
            </a:pPr>
            <a:r>
              <a:rPr lang="fa-IR" dirty="0" smtClean="0"/>
              <a:t>وسایل حمل نمونه به آزمایشگاه</a:t>
            </a:r>
            <a:endParaRPr lang="fa-IR" dirty="0"/>
          </a:p>
        </p:txBody>
      </p:sp>
      <p:sp>
        <p:nvSpPr>
          <p:cNvPr id="4" name="Date Placeholder 3"/>
          <p:cNvSpPr>
            <a:spLocks noGrp="1"/>
          </p:cNvSpPr>
          <p:nvPr>
            <p:ph type="dt" sz="half" idx="10"/>
          </p:nvPr>
        </p:nvSpPr>
        <p:spPr/>
        <p:txBody>
          <a:bodyPr/>
          <a:lstStyle/>
          <a:p>
            <a:r>
              <a:rPr lang="en-US" smtClean="0"/>
              <a:t>زمستان 97</a:t>
            </a:r>
            <a:endParaRPr lang="fa-IR"/>
          </a:p>
        </p:txBody>
      </p:sp>
      <p:sp>
        <p:nvSpPr>
          <p:cNvPr id="5" name="Footer Placeholder 4"/>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1007415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90944"/>
          </a:xfrm>
        </p:spPr>
        <p:txBody>
          <a:bodyPr>
            <a:normAutofit fontScale="77500" lnSpcReduction="20000"/>
          </a:bodyPr>
          <a:lstStyle/>
          <a:p>
            <a:r>
              <a:rPr lang="fa-IR" dirty="0" smtClean="0"/>
              <a:t>ماده 3 تامین اجتماعی(</a:t>
            </a:r>
          </a:p>
          <a:p>
            <a:r>
              <a:rPr lang="fa-IR" dirty="0" smtClean="0"/>
              <a:t>ماده 59 تامین اجتماعی(غرامت دسستمزد)</a:t>
            </a:r>
          </a:p>
          <a:p>
            <a:r>
              <a:rPr lang="fa-IR" dirty="0" smtClean="0"/>
              <a:t>ماده 61 تامین اجتماعی( بیمارهای حرفه ای)</a:t>
            </a:r>
          </a:p>
          <a:p>
            <a:r>
              <a:rPr lang="fa-IR" dirty="0" smtClean="0"/>
              <a:t>ماده 62 تامین اجتماعی( مدت پرداخت غرامت دستمزد)</a:t>
            </a:r>
          </a:p>
          <a:p>
            <a:r>
              <a:rPr lang="fa-IR" dirty="0" smtClean="0"/>
              <a:t>ماده 66 تامین اجتماعی(قصور کارفرما در بیماری ناشی از کار)</a:t>
            </a:r>
          </a:p>
          <a:p>
            <a:r>
              <a:rPr lang="fa-IR" dirty="0" smtClean="0"/>
              <a:t>ماده 70 تامین اجتماعی(از کارافتادگی)</a:t>
            </a:r>
          </a:p>
          <a:p>
            <a:r>
              <a:rPr lang="fa-IR" dirty="0" smtClean="0"/>
              <a:t>الف)کلی(66%و بیشتر)  جزئی(بین 33 تا 66 %)  غرامت نقص مقطوع(بین10تا33%)</a:t>
            </a:r>
          </a:p>
          <a:p>
            <a:r>
              <a:rPr lang="fa-IR" dirty="0" smtClean="0"/>
              <a:t>ماده 71 تامین اجتماعی(از کارافتادگی کلی در اثر حادثه یا بیماری ناشی از کار بدون در نظر گرفتن حق بیمه)</a:t>
            </a:r>
          </a:p>
          <a:p>
            <a:r>
              <a:rPr lang="fa-IR" dirty="0" smtClean="0"/>
              <a:t>ماده 88 تامین اجتماعی(معاینات مشاغل سخت و زیان آور)</a:t>
            </a:r>
            <a:endParaRPr lang="en-US" dirty="0" smtClean="0"/>
          </a:p>
          <a:p>
            <a:r>
              <a:rPr lang="fa-IR" dirty="0" smtClean="0"/>
              <a:t>ماده 90 تامین اجتماعی(معاینات قبل از استخدام)</a:t>
            </a:r>
          </a:p>
          <a:p>
            <a:r>
              <a:rPr lang="fa-IR" dirty="0" smtClean="0"/>
              <a:t>ماده 91 تامین اجتماعی(کمیسیون پزشکی)</a:t>
            </a:r>
          </a:p>
        </p:txBody>
      </p:sp>
      <p:sp>
        <p:nvSpPr>
          <p:cNvPr id="3" name="Title 2"/>
          <p:cNvSpPr>
            <a:spLocks noGrp="1"/>
          </p:cNvSpPr>
          <p:nvPr>
            <p:ph type="title"/>
          </p:nvPr>
        </p:nvSpPr>
        <p:spPr/>
        <p:txBody>
          <a:bodyPr/>
          <a:lstStyle/>
          <a:p>
            <a:r>
              <a:rPr lang="fa-IR" dirty="0" smtClean="0"/>
              <a:t>استنادهای قانونی</a:t>
            </a:r>
            <a:endParaRPr lang="en-US" dirty="0"/>
          </a:p>
        </p:txBody>
      </p:sp>
      <p:sp>
        <p:nvSpPr>
          <p:cNvPr id="4" name="Date Placeholder 3"/>
          <p:cNvSpPr>
            <a:spLocks noGrp="1"/>
          </p:cNvSpPr>
          <p:nvPr>
            <p:ph type="dt" sz="half" idx="10"/>
          </p:nvPr>
        </p:nvSpPr>
        <p:spPr/>
        <p:txBody>
          <a:bodyPr/>
          <a:lstStyle/>
          <a:p>
            <a:r>
              <a:rPr lang="fa-IR" smtClean="0"/>
              <a:t>بهار1401</a:t>
            </a:r>
            <a:endParaRPr lang="en-US"/>
          </a:p>
        </p:txBody>
      </p:sp>
      <p:sp>
        <p:nvSpPr>
          <p:cNvPr id="5" name="Footer Placeholder 4"/>
          <p:cNvSpPr>
            <a:spLocks noGrp="1"/>
          </p:cNvSpPr>
          <p:nvPr>
            <p:ph type="ftr" sz="quarter" idx="11"/>
          </p:nvPr>
        </p:nvSpPr>
        <p:spPr/>
        <p:txBody>
          <a:bodyPr/>
          <a:lstStyle/>
          <a:p>
            <a:r>
              <a:rPr lang="fa-IR" smtClean="0"/>
              <a:t>جواد برازنده</a:t>
            </a:r>
            <a:endParaRPr lang="en-US"/>
          </a:p>
        </p:txBody>
      </p:sp>
    </p:spTree>
    <p:extLst>
      <p:ext uri="{BB962C8B-B14F-4D97-AF65-F5344CB8AC3E}">
        <p14:creationId xmlns:p14="http://schemas.microsoft.com/office/powerpoint/2010/main" val="19888550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نکات مهم</a:t>
            </a:r>
          </a:p>
        </p:txBody>
      </p:sp>
      <p:sp>
        <p:nvSpPr>
          <p:cNvPr id="3" name="Content Placeholder 2"/>
          <p:cNvSpPr>
            <a:spLocks noGrp="1"/>
          </p:cNvSpPr>
          <p:nvPr>
            <p:ph idx="1"/>
          </p:nvPr>
        </p:nvSpPr>
        <p:spPr/>
        <p:txBody>
          <a:bodyPr>
            <a:normAutofit lnSpcReduction="10000"/>
          </a:bodyPr>
          <a:lstStyle/>
          <a:p>
            <a:r>
              <a:rPr lang="fa-IR" dirty="0" smtClean="0"/>
              <a:t>تراکم پایان سال</a:t>
            </a:r>
          </a:p>
          <a:p>
            <a:r>
              <a:rPr lang="fa-IR" dirty="0" smtClean="0"/>
              <a:t>اندازه گیری</a:t>
            </a:r>
          </a:p>
          <a:p>
            <a:r>
              <a:rPr lang="fa-IR" dirty="0" smtClean="0"/>
              <a:t>کد رهگیری و گواهی انجام معاینات</a:t>
            </a:r>
          </a:p>
          <a:p>
            <a:r>
              <a:rPr lang="fa-IR" dirty="0" smtClean="0"/>
              <a:t>تعداد ثبت شده با تعداد معاینات انجام شده یکی باشد.</a:t>
            </a:r>
          </a:p>
          <a:p>
            <a:r>
              <a:rPr lang="fa-IR" dirty="0" smtClean="0"/>
              <a:t>بررسی و تجزیه تحلیل نتایج معاینات </a:t>
            </a:r>
          </a:p>
          <a:p>
            <a:r>
              <a:rPr lang="fa-IR" dirty="0" smtClean="0"/>
              <a:t>توصیه به استفاده از وسایل حفاظت فردی توسط پزشک ممنوع</a:t>
            </a:r>
          </a:p>
          <a:p>
            <a:r>
              <a:rPr lang="fa-IR" dirty="0" smtClean="0"/>
              <a:t>پیگیری تا اعلام نظریه نهایی قبل از پایان سال</a:t>
            </a:r>
          </a:p>
          <a:p>
            <a:endParaRPr lang="fa-IR" dirty="0"/>
          </a:p>
        </p:txBody>
      </p:sp>
      <p:sp>
        <p:nvSpPr>
          <p:cNvPr id="4" name="Date Placeholder 3"/>
          <p:cNvSpPr>
            <a:spLocks noGrp="1"/>
          </p:cNvSpPr>
          <p:nvPr>
            <p:ph type="dt" sz="half" idx="10"/>
          </p:nvPr>
        </p:nvSpPr>
        <p:spPr/>
        <p:txBody>
          <a:bodyPr/>
          <a:lstStyle/>
          <a:p>
            <a:r>
              <a:rPr lang="en-US" smtClean="0"/>
              <a:t>زمستان 97</a:t>
            </a:r>
            <a:endParaRPr lang="fa-IR"/>
          </a:p>
        </p:txBody>
      </p:sp>
      <p:sp>
        <p:nvSpPr>
          <p:cNvPr id="5" name="Footer Placeholder 4"/>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5584880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نکات مهم</a:t>
            </a:r>
          </a:p>
        </p:txBody>
      </p:sp>
      <p:sp>
        <p:nvSpPr>
          <p:cNvPr id="3" name="Content Placeholder 2"/>
          <p:cNvSpPr>
            <a:spLocks noGrp="1"/>
          </p:cNvSpPr>
          <p:nvPr>
            <p:ph idx="1"/>
          </p:nvPr>
        </p:nvSpPr>
        <p:spPr/>
        <p:txBody>
          <a:bodyPr/>
          <a:lstStyle/>
          <a:p>
            <a:r>
              <a:rPr lang="fa-IR" dirty="0" smtClean="0"/>
              <a:t>در نگهداری پرونده ها دقت شود.</a:t>
            </a:r>
          </a:p>
          <a:p>
            <a:r>
              <a:rPr lang="fa-IR" dirty="0" smtClean="0"/>
              <a:t>نحوه صحیح اسپیرومتری و ادیومتری را یاد بگیرید موارد مغایرت را گزارش نمایید</a:t>
            </a:r>
          </a:p>
          <a:p>
            <a:r>
              <a:rPr lang="fa-IR" dirty="0" smtClean="0"/>
              <a:t>شنوایی سنجی ها که یک سال درمیان سالم و درای افت است یا به یک باره افت شدید دارد یا سالم شده است را مشکوک تلقی کنید.</a:t>
            </a:r>
          </a:p>
        </p:txBody>
      </p:sp>
      <p:sp>
        <p:nvSpPr>
          <p:cNvPr id="5" name="Date Placeholder 4"/>
          <p:cNvSpPr>
            <a:spLocks noGrp="1"/>
          </p:cNvSpPr>
          <p:nvPr>
            <p:ph type="dt" sz="half" idx="10"/>
          </p:nvPr>
        </p:nvSpPr>
        <p:spPr/>
        <p:txBody>
          <a:bodyPr/>
          <a:lstStyle/>
          <a:p>
            <a:r>
              <a:rPr lang="en-US" smtClean="0"/>
              <a:t>زمستان 97</a:t>
            </a:r>
            <a:endParaRPr lang="fa-IR"/>
          </a:p>
        </p:txBody>
      </p:sp>
      <p:sp>
        <p:nvSpPr>
          <p:cNvPr id="6" name="Footer Placeholder 5"/>
          <p:cNvSpPr>
            <a:spLocks noGrp="1"/>
          </p:cNvSpPr>
          <p:nvPr>
            <p:ph type="ftr" sz="quarter" idx="11"/>
          </p:nvPr>
        </p:nvSpPr>
        <p:spPr/>
        <p:txBody>
          <a:bodyPr/>
          <a:lstStyle/>
          <a:p>
            <a:r>
              <a:rPr lang="fa-IR" smtClean="0"/>
              <a:t>جواد برازنده</a:t>
            </a:r>
            <a:endParaRPr lang="fa-IR"/>
          </a:p>
        </p:txBody>
      </p:sp>
    </p:spTree>
    <p:extLst>
      <p:ext uri="{BB962C8B-B14F-4D97-AF65-F5344CB8AC3E}">
        <p14:creationId xmlns:p14="http://schemas.microsoft.com/office/powerpoint/2010/main" val="15094925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err="1" smtClean="0"/>
              <a:t>زمستان</a:t>
            </a:r>
            <a:r>
              <a:rPr lang="en-US" dirty="0" smtClean="0"/>
              <a:t> 97</a:t>
            </a:r>
            <a:endParaRPr lang="en-US" dirty="0"/>
          </a:p>
        </p:txBody>
      </p:sp>
      <p:sp>
        <p:nvSpPr>
          <p:cNvPr id="3" name="Footer Placeholder 2"/>
          <p:cNvSpPr>
            <a:spLocks noGrp="1"/>
          </p:cNvSpPr>
          <p:nvPr>
            <p:ph type="ftr" sz="quarter" idx="11"/>
          </p:nvPr>
        </p:nvSpPr>
        <p:spPr/>
        <p:txBody>
          <a:bodyPr/>
          <a:lstStyle/>
          <a:p>
            <a:pPr>
              <a:defRPr/>
            </a:pPr>
            <a:r>
              <a:rPr lang="fa-IR" smtClean="0"/>
              <a:t>جواد برازنده</a:t>
            </a:r>
            <a:endParaRPr lang="en-US"/>
          </a:p>
        </p:txBody>
      </p:sp>
      <p:sp>
        <p:nvSpPr>
          <p:cNvPr id="5" name="Round Diagonal Corner Rectangle 4"/>
          <p:cNvSpPr/>
          <p:nvPr/>
        </p:nvSpPr>
        <p:spPr bwMode="auto">
          <a:xfrm>
            <a:off x="179512" y="332656"/>
            <a:ext cx="8712968" cy="3456384"/>
          </a:xfrm>
          <a:prstGeom prst="round2DiagRect">
            <a:avLst>
              <a:gd name="adj1" fmla="val 26923"/>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spcBef>
                <a:spcPct val="50000"/>
              </a:spcBef>
              <a:defRPr/>
            </a:pPr>
            <a:r>
              <a:rPr lang="fa-IR" sz="7200" b="1" i="1" dirty="0">
                <a:solidFill>
                  <a:srgbClr val="000000"/>
                </a:solidFill>
                <a:latin typeface="Memo" pitchFamily="2" charset="0"/>
                <a:cs typeface="B Titr" pitchFamily="2" charset="-78"/>
              </a:rPr>
              <a:t>لبخند بزنید...</a:t>
            </a:r>
            <a:r>
              <a:rPr lang="fa-IR" sz="4400" b="1" i="1" dirty="0">
                <a:solidFill>
                  <a:srgbClr val="000000"/>
                </a:solidFill>
                <a:latin typeface="Memo" pitchFamily="2" charset="0"/>
                <a:cs typeface="B Titr" pitchFamily="2" charset="-78"/>
              </a:rPr>
              <a:t> این یکی از بهترین تبلیغها برای خداست... مردم را از چیزی که نصیبتان شده متحیر کنید...</a:t>
            </a:r>
            <a:endParaRPr lang="en-AU" sz="7200" b="1" i="1" dirty="0">
              <a:solidFill>
                <a:srgbClr val="000000"/>
              </a:solidFill>
              <a:latin typeface="Memo" pitchFamily="2" charset="0"/>
              <a:cs typeface="B Titr" pitchFamily="2" charset="-78"/>
            </a:endParaRPr>
          </a:p>
        </p:txBody>
      </p:sp>
      <p:sp>
        <p:nvSpPr>
          <p:cNvPr id="6" name="Round Diagonal Corner Rectangle 5"/>
          <p:cNvSpPr/>
          <p:nvPr/>
        </p:nvSpPr>
        <p:spPr bwMode="auto">
          <a:xfrm>
            <a:off x="2123728" y="4005064"/>
            <a:ext cx="4752528" cy="1152128"/>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en-US" sz="5400" b="1" dirty="0">
                <a:solidFill>
                  <a:srgbClr val="5AF529"/>
                </a:solidFill>
                <a:cs typeface="B Titr" pitchFamily="2" charset="-78"/>
              </a:rPr>
              <a:t>Oh.muq.ac.ir</a:t>
            </a:r>
            <a:endParaRPr lang="en-US" sz="5400" b="1" dirty="0">
              <a:solidFill>
                <a:srgbClr val="000000"/>
              </a:solidFill>
              <a:effectLst>
                <a:outerShdw blurRad="38100" dist="38100" dir="2700000" algn="tl">
                  <a:srgbClr val="FFFFFF"/>
                </a:outerShdw>
              </a:effectLst>
              <a:cs typeface="B Titr" pitchFamily="2" charset="-78"/>
            </a:endParaRPr>
          </a:p>
        </p:txBody>
      </p:sp>
      <p:sp>
        <p:nvSpPr>
          <p:cNvPr id="7" name="Round Diagonal Corner Rectangle 6"/>
          <p:cNvSpPr/>
          <p:nvPr/>
        </p:nvSpPr>
        <p:spPr bwMode="auto">
          <a:xfrm>
            <a:off x="2123728" y="5373216"/>
            <a:ext cx="4928652" cy="1152128"/>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en-US" sz="5400" b="1" dirty="0">
                <a:solidFill>
                  <a:srgbClr val="5AF529"/>
                </a:solidFill>
                <a:cs typeface="B Titr" pitchFamily="2" charset="-78"/>
              </a:rPr>
              <a:t>Oh@muq.ac.ir</a:t>
            </a:r>
            <a:endParaRPr lang="en-US" sz="5400" b="1" dirty="0">
              <a:solidFill>
                <a:srgbClr val="000000"/>
              </a:solidFill>
              <a:effectLst>
                <a:outerShdw blurRad="38100" dist="38100" dir="2700000" algn="tl">
                  <a:srgbClr val="FFFFFF"/>
                </a:outerShdw>
              </a:effectLst>
              <a:cs typeface="B Titr" pitchFamily="2" charset="-78"/>
            </a:endParaRPr>
          </a:p>
        </p:txBody>
      </p:sp>
      <p:pic>
        <p:nvPicPr>
          <p:cNvPr id="8" name="Picture 5" descr="rose"/>
          <p:cNvPicPr>
            <a:picLocks noChangeAspect="1" noChangeArrowheads="1"/>
          </p:cNvPicPr>
          <p:nvPr/>
        </p:nvPicPr>
        <p:blipFill>
          <a:blip r:embed="rId2">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rot="-3788412">
            <a:off x="-623887" y="2894012"/>
            <a:ext cx="3668712"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rose"/>
          <p:cNvPicPr>
            <a:picLocks noChangeAspect="1" noChangeArrowheads="1"/>
          </p:cNvPicPr>
          <p:nvPr/>
        </p:nvPicPr>
        <p:blipFill>
          <a:blip r:embed="rId2">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rot="14521573" flipV="1">
            <a:off x="6136482" y="2861468"/>
            <a:ext cx="33401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670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82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0" fill="hold"/>
                                        <p:tgtEl>
                                          <p:spTgt spid="6"/>
                                        </p:tgtEl>
                                        <p:attrNameLst>
                                          <p:attrName>ppt_x</p:attrName>
                                        </p:attrNameLst>
                                      </p:cBhvr>
                                      <p:tavLst>
                                        <p:tav tm="0">
                                          <p:val>
                                            <p:strVal val="#ppt_x"/>
                                          </p:val>
                                        </p:tav>
                                        <p:tav tm="100000">
                                          <p:val>
                                            <p:strVal val="#ppt_x"/>
                                          </p:val>
                                        </p:tav>
                                      </p:tavLst>
                                    </p:anim>
                                    <p:anim calcmode="lin" valueType="num">
                                      <p:cBhvr additive="base">
                                        <p:cTn id="14" dur="5000" fill="hold"/>
                                        <p:tgtEl>
                                          <p:spTgt spid="6"/>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23200"/>
                            </p:stCondLst>
                            <p:childTnLst>
                              <p:par>
                                <p:cTn id="16" presetID="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0" fill="hold"/>
                                        <p:tgtEl>
                                          <p:spTgt spid="7"/>
                                        </p:tgtEl>
                                        <p:attrNameLst>
                                          <p:attrName>ppt_x</p:attrName>
                                        </p:attrNameLst>
                                      </p:cBhvr>
                                      <p:tavLst>
                                        <p:tav tm="0">
                                          <p:val>
                                            <p:strVal val="#ppt_x"/>
                                          </p:val>
                                        </p:tav>
                                        <p:tav tm="100000">
                                          <p:val>
                                            <p:strVal val="#ppt_x"/>
                                          </p:val>
                                        </p:tav>
                                      </p:tavLst>
                                    </p:anim>
                                    <p:anim calcmode="lin" valueType="num">
                                      <p:cBhvr additive="base">
                                        <p:cTn id="19" dur="5000" fill="hold"/>
                                        <p:tgtEl>
                                          <p:spTgt spid="7"/>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282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0"/>
                                        <p:tgtEl>
                                          <p:spTgt spid="8"/>
                                        </p:tgtEl>
                                      </p:cBhvr>
                                    </p:animEffect>
                                  </p:childTnLst>
                                </p:cTn>
                              </p:par>
                            </p:childTnLst>
                          </p:cTn>
                        </p:par>
                        <p:par>
                          <p:cTn id="24" fill="hold" nodeType="afterGroup">
                            <p:stCondLst>
                              <p:cond delay="332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iterate type="lt">
                                    <p:tmPct val="0"/>
                                  </p:iterate>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nodeType="clickEffect">
                                  <p:stCondLst>
                                    <p:cond delay="0"/>
                                  </p:stCondLst>
                                  <p:iterate type="lt">
                                    <p:tmPct val="0"/>
                                  </p:iterate>
                                  <p:childTnLst>
                                    <p:set>
                                      <p:cBhvr>
                                        <p:cTn id="36" dur="1" fill="hold">
                                          <p:stCondLst>
                                            <p:cond delay="0"/>
                                          </p:stCondLst>
                                        </p:cTn>
                                        <p:tgtEl>
                                          <p:spTgt spid="5"/>
                                        </p:tgtEl>
                                        <p:attrNameLst>
                                          <p:attrName>style.visibility</p:attrName>
                                        </p:attrNameLst>
                                      </p:cBhvr>
                                      <p:to>
                                        <p:strVal val="visible"/>
                                      </p:to>
                                    </p:set>
                                    <p:animEffect transition="in" filter="wedge">
                                      <p:cBhvr>
                                        <p:cTn id="37" dur="20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nodeType="clickEffect">
                                  <p:stCondLst>
                                    <p:cond delay="0"/>
                                  </p:stCondLst>
                                  <p:iterate type="lt">
                                    <p:tmPct val="0"/>
                                  </p:iterate>
                                  <p:childTnLst>
                                    <p:set>
                                      <p:cBhvr>
                                        <p:cTn id="41" dur="1" fill="hold">
                                          <p:stCondLst>
                                            <p:cond delay="0"/>
                                          </p:stCondLst>
                                        </p:cTn>
                                        <p:tgtEl>
                                          <p:spTgt spid="5"/>
                                        </p:tgtEl>
                                        <p:attrNameLst>
                                          <p:attrName>style.visibility</p:attrName>
                                        </p:attrNameLst>
                                      </p:cBhvr>
                                      <p:to>
                                        <p:strVal val="visible"/>
                                      </p:to>
                                    </p:set>
                                    <p:animEffect transition="in" filter="diamond(in)">
                                      <p:cBhvr>
                                        <p:cTn id="4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fa-IR" dirty="0"/>
              <a:t>1400</a:t>
            </a:r>
            <a:endParaRPr lang="en-US" dirty="0"/>
          </a:p>
        </p:txBody>
      </p:sp>
      <p:sp>
        <p:nvSpPr>
          <p:cNvPr id="3" name="Footer Placeholder 2"/>
          <p:cNvSpPr>
            <a:spLocks noGrp="1"/>
          </p:cNvSpPr>
          <p:nvPr>
            <p:ph type="ftr" sz="quarter" idx="11"/>
          </p:nvPr>
        </p:nvSpPr>
        <p:spPr/>
        <p:txBody>
          <a:bodyPr/>
          <a:lstStyle/>
          <a:p>
            <a:pPr>
              <a:defRPr/>
            </a:pPr>
            <a:r>
              <a:rPr lang="fa-IR"/>
              <a:t>برازنده</a:t>
            </a:r>
            <a:endParaRPr lang="en-US"/>
          </a:p>
        </p:txBody>
      </p:sp>
      <p:sp>
        <p:nvSpPr>
          <p:cNvPr id="5" name="Round Diagonal Corner Rectangle 4"/>
          <p:cNvSpPr/>
          <p:nvPr/>
        </p:nvSpPr>
        <p:spPr bwMode="auto">
          <a:xfrm>
            <a:off x="5868144" y="188640"/>
            <a:ext cx="3056444" cy="864096"/>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5400" b="1" dirty="0">
                <a:solidFill>
                  <a:srgbClr val="5AF529"/>
                </a:solidFill>
                <a:cs typeface="B Titr" pitchFamily="2" charset="-78"/>
              </a:rPr>
              <a:t>ماده 92</a:t>
            </a:r>
            <a:endParaRPr lang="en-US" sz="5400" b="1" dirty="0">
              <a:solidFill>
                <a:srgbClr val="000000"/>
              </a:solidFill>
              <a:effectLst>
                <a:outerShdw blurRad="38100" dist="38100" dir="2700000" algn="tl">
                  <a:srgbClr val="FFFFFF"/>
                </a:outerShdw>
              </a:effectLst>
              <a:cs typeface="B Titr" pitchFamily="2" charset="-78"/>
            </a:endParaRPr>
          </a:p>
        </p:txBody>
      </p:sp>
      <p:sp>
        <p:nvSpPr>
          <p:cNvPr id="6" name="Round Diagonal Corner Rectangle 5"/>
          <p:cNvSpPr/>
          <p:nvPr/>
        </p:nvSpPr>
        <p:spPr bwMode="auto">
          <a:xfrm>
            <a:off x="323528" y="1052736"/>
            <a:ext cx="8820472" cy="3456384"/>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r" rtl="1">
              <a:defRPr/>
            </a:pPr>
            <a:r>
              <a:rPr lang="fa-IR" sz="2800" dirty="0">
                <a:solidFill>
                  <a:srgbClr val="000000"/>
                </a:solidFill>
                <a:cs typeface="B Titr" pitchFamily="2" charset="-78"/>
              </a:rPr>
              <a:t>کلیه واحد های موضوع ماده 85 این قانون که</a:t>
            </a:r>
            <a:r>
              <a:rPr lang="fa-IR" sz="2800" dirty="0">
                <a:solidFill>
                  <a:srgbClr val="FF0066"/>
                </a:solidFill>
                <a:cs typeface="B Titr" pitchFamily="2" charset="-78"/>
              </a:rPr>
              <a:t> شاغلین </a:t>
            </a:r>
            <a:r>
              <a:rPr lang="fa-IR" sz="2800" dirty="0">
                <a:solidFill>
                  <a:srgbClr val="000000"/>
                </a:solidFill>
                <a:cs typeface="B Titr" pitchFamily="2" charset="-78"/>
              </a:rPr>
              <a:t>در آنها به  اقتضـــای نوع کار در معرض بروز بیمـــاریهای ناشی از کــار قراردارند باید برای همه افرا د مذکور  </a:t>
            </a:r>
            <a:r>
              <a:rPr lang="fa-IR" sz="2800" dirty="0">
                <a:solidFill>
                  <a:srgbClr val="FF0066"/>
                </a:solidFill>
                <a:cs typeface="B Titr" pitchFamily="2" charset="-78"/>
              </a:rPr>
              <a:t>پرونده پزشکی </a:t>
            </a:r>
            <a:r>
              <a:rPr lang="fa-IR" sz="2800" dirty="0">
                <a:solidFill>
                  <a:srgbClr val="FF0000"/>
                </a:solidFill>
                <a:cs typeface="B Titr" pitchFamily="2" charset="-78"/>
              </a:rPr>
              <a:t>تشکیل</a:t>
            </a:r>
            <a:r>
              <a:rPr lang="fa-IR" sz="2800" dirty="0">
                <a:solidFill>
                  <a:srgbClr val="000000"/>
                </a:solidFill>
                <a:cs typeface="B Titr" pitchFamily="2" charset="-78"/>
              </a:rPr>
              <a:t> دهند </a:t>
            </a:r>
            <a:r>
              <a:rPr lang="fa-IR" sz="2800" dirty="0">
                <a:solidFill>
                  <a:srgbClr val="FF0066"/>
                </a:solidFill>
                <a:cs typeface="B Titr" pitchFamily="2" charset="-78"/>
              </a:rPr>
              <a:t>وحداقل سالی یکبار </a:t>
            </a:r>
            <a:r>
              <a:rPr lang="fa-IR" sz="2800" dirty="0">
                <a:solidFill>
                  <a:srgbClr val="000000"/>
                </a:solidFill>
                <a:cs typeface="B Titr" pitchFamily="2" charset="-78"/>
              </a:rPr>
              <a:t>توسط مراکز بهداشتی درمانی ازآنها معاینه وآزمایشهای لازم رابه عمل آورند .ونتیجه را در پرونده کارگاه ضبط نمایند .</a:t>
            </a:r>
          </a:p>
        </p:txBody>
      </p:sp>
      <p:sp>
        <p:nvSpPr>
          <p:cNvPr id="7" name="Round Diagonal Corner Rectangle 6"/>
          <p:cNvSpPr/>
          <p:nvPr/>
        </p:nvSpPr>
        <p:spPr bwMode="auto">
          <a:xfrm>
            <a:off x="6735628" y="4725144"/>
            <a:ext cx="2408372" cy="1008112"/>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5400" b="1" dirty="0">
                <a:solidFill>
                  <a:srgbClr val="5AF529"/>
                </a:solidFill>
                <a:cs typeface="B Titr" pitchFamily="2" charset="-78"/>
              </a:rPr>
              <a:t>شاغلین</a:t>
            </a:r>
            <a:endParaRPr lang="en-US" sz="5400" b="1" dirty="0">
              <a:solidFill>
                <a:srgbClr val="000000"/>
              </a:solidFill>
              <a:effectLst>
                <a:outerShdw blurRad="38100" dist="38100" dir="2700000" algn="tl">
                  <a:srgbClr val="FFFFFF"/>
                </a:outerShdw>
              </a:effectLst>
              <a:cs typeface="B Titr" pitchFamily="2" charset="-78"/>
            </a:endParaRPr>
          </a:p>
        </p:txBody>
      </p:sp>
      <p:sp>
        <p:nvSpPr>
          <p:cNvPr id="8" name="Round Diagonal Corner Rectangle 7"/>
          <p:cNvSpPr/>
          <p:nvPr/>
        </p:nvSpPr>
        <p:spPr bwMode="auto">
          <a:xfrm rot="19895518">
            <a:off x="4672438" y="4928556"/>
            <a:ext cx="2239727" cy="686420"/>
          </a:xfrm>
          <a:prstGeom prst="round2DiagRect">
            <a:avLst>
              <a:gd name="adj1" fmla="val 50000"/>
              <a:gd name="adj2" fmla="val 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a:buFont typeface="Wingdings" pitchFamily="2" charset="2"/>
              <a:buNone/>
              <a:defRPr/>
            </a:pPr>
            <a:r>
              <a:rPr lang="fa-IR" sz="2400" b="1" dirty="0">
                <a:solidFill>
                  <a:schemeClr val="bg1"/>
                </a:solidFill>
                <a:effectLst>
                  <a:outerShdw blurRad="38100" dist="38100" dir="2700000" algn="tl">
                    <a:srgbClr val="000000">
                      <a:alpha val="43137"/>
                    </a:srgbClr>
                  </a:outerShdw>
                </a:effectLst>
                <a:cs typeface="B Titr" pitchFamily="2" charset="-78"/>
              </a:rPr>
              <a:t>کارگران</a:t>
            </a:r>
            <a:endParaRPr lang="en-US" sz="2400" b="1" dirty="0">
              <a:solidFill>
                <a:schemeClr val="bg1"/>
              </a:solidFill>
              <a:effectLst>
                <a:outerShdw blurRad="38100" dist="38100" dir="2700000" algn="tl">
                  <a:srgbClr val="000000">
                    <a:alpha val="43137"/>
                  </a:srgbClr>
                </a:outerShdw>
              </a:effectLst>
              <a:cs typeface="B Titr" pitchFamily="2" charset="-78"/>
            </a:endParaRPr>
          </a:p>
        </p:txBody>
      </p:sp>
      <p:sp>
        <p:nvSpPr>
          <p:cNvPr id="9" name="Round Diagonal Corner Rectangle 8"/>
          <p:cNvSpPr/>
          <p:nvPr/>
        </p:nvSpPr>
        <p:spPr bwMode="auto">
          <a:xfrm rot="19895518">
            <a:off x="4960468" y="5680136"/>
            <a:ext cx="2239727" cy="686420"/>
          </a:xfrm>
          <a:prstGeom prst="round2DiagRect">
            <a:avLst>
              <a:gd name="adj1" fmla="val 50000"/>
              <a:gd name="adj2" fmla="val 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a:buFont typeface="Wingdings" pitchFamily="2" charset="2"/>
              <a:buNone/>
              <a:defRPr/>
            </a:pPr>
            <a:r>
              <a:rPr lang="fa-IR" sz="2400" b="1" dirty="0">
                <a:solidFill>
                  <a:schemeClr val="bg1"/>
                </a:solidFill>
                <a:effectLst>
                  <a:outerShdw blurRad="38100" dist="38100" dir="2700000" algn="tl">
                    <a:srgbClr val="000000">
                      <a:alpha val="43137"/>
                    </a:srgbClr>
                  </a:outerShdw>
                </a:effectLst>
                <a:cs typeface="B Titr" pitchFamily="2" charset="-78"/>
              </a:rPr>
              <a:t>کارآموزان</a:t>
            </a:r>
            <a:endParaRPr lang="en-US" sz="2400" b="1" dirty="0">
              <a:solidFill>
                <a:schemeClr val="bg1"/>
              </a:solidFill>
              <a:effectLst>
                <a:outerShdw blurRad="38100" dist="38100" dir="2700000" algn="tl">
                  <a:srgbClr val="000000">
                    <a:alpha val="43137"/>
                  </a:srgbClr>
                </a:outerShdw>
              </a:effectLst>
              <a:cs typeface="B Titr" pitchFamily="2" charset="-78"/>
            </a:endParaRPr>
          </a:p>
        </p:txBody>
      </p:sp>
      <p:sp>
        <p:nvSpPr>
          <p:cNvPr id="10" name="Round Diagonal Corner Rectangle 9"/>
          <p:cNvSpPr/>
          <p:nvPr/>
        </p:nvSpPr>
        <p:spPr bwMode="auto">
          <a:xfrm>
            <a:off x="1187624" y="4653136"/>
            <a:ext cx="3960440" cy="1008112"/>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3600" b="1" dirty="0">
                <a:solidFill>
                  <a:srgbClr val="5AF529"/>
                </a:solidFill>
                <a:cs typeface="B Titr" pitchFamily="2" charset="-78"/>
              </a:rPr>
              <a:t>تشکیل پرونده پزشکی</a:t>
            </a:r>
            <a:endParaRPr lang="en-US" sz="3600" b="1" dirty="0">
              <a:solidFill>
                <a:srgbClr val="000000"/>
              </a:solidFill>
              <a:effectLst>
                <a:outerShdw blurRad="38100" dist="38100" dir="2700000" algn="tl">
                  <a:srgbClr val="FFFFFF"/>
                </a:outerShdw>
              </a:effectLst>
              <a:cs typeface="B Titr" pitchFamily="2" charset="-78"/>
            </a:endParaRPr>
          </a:p>
        </p:txBody>
      </p:sp>
      <p:sp>
        <p:nvSpPr>
          <p:cNvPr id="12" name="Round Diagonal Corner Rectangle 11"/>
          <p:cNvSpPr/>
          <p:nvPr/>
        </p:nvSpPr>
        <p:spPr bwMode="auto">
          <a:xfrm rot="19895518">
            <a:off x="-2258" y="4545742"/>
            <a:ext cx="2749416" cy="686420"/>
          </a:xfrm>
          <a:prstGeom prst="round2DiagRect">
            <a:avLst>
              <a:gd name="adj1" fmla="val 50000"/>
              <a:gd name="adj2" fmla="val 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rtl="1">
              <a:defRPr/>
            </a:pPr>
            <a:r>
              <a:rPr lang="fa-IR" sz="2400" b="1" dirty="0">
                <a:solidFill>
                  <a:schemeClr val="bg1"/>
                </a:solidFill>
                <a:cs typeface="B Titr" pitchFamily="2" charset="-78"/>
              </a:rPr>
              <a:t>معاینات بدواستخدام</a:t>
            </a:r>
            <a:endParaRPr lang="en-US" sz="2400" b="1" dirty="0">
              <a:solidFill>
                <a:schemeClr val="bg1"/>
              </a:solidFill>
              <a:effectLst>
                <a:outerShdw blurRad="38100" dist="38100" dir="2700000" algn="tl">
                  <a:srgbClr val="FFFFFF"/>
                </a:outerShdw>
              </a:effectLst>
              <a:cs typeface="B Titr" pitchFamily="2" charset="-78"/>
            </a:endParaRPr>
          </a:p>
        </p:txBody>
      </p:sp>
      <p:sp>
        <p:nvSpPr>
          <p:cNvPr id="14" name="Round Diagonal Corner Rectangle 13"/>
          <p:cNvSpPr/>
          <p:nvPr/>
        </p:nvSpPr>
        <p:spPr bwMode="auto">
          <a:xfrm>
            <a:off x="1331640" y="5849888"/>
            <a:ext cx="3464768" cy="1008112"/>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3600" b="1" dirty="0">
                <a:solidFill>
                  <a:srgbClr val="5AF529"/>
                </a:solidFill>
                <a:cs typeface="B Titr" pitchFamily="2" charset="-78"/>
              </a:rPr>
              <a:t>حداقل سالی یکبار</a:t>
            </a:r>
            <a:endParaRPr lang="en-US" sz="3600" b="1" dirty="0">
              <a:solidFill>
                <a:srgbClr val="000000"/>
              </a:solidFill>
              <a:effectLst>
                <a:outerShdw blurRad="38100" dist="38100" dir="2700000" algn="tl">
                  <a:srgbClr val="FFFFFF"/>
                </a:outerShdw>
              </a:effectLst>
              <a:cs typeface="B Titr" pitchFamily="2" charset="-78"/>
            </a:endParaRPr>
          </a:p>
        </p:txBody>
      </p:sp>
      <p:sp>
        <p:nvSpPr>
          <p:cNvPr id="15" name="Round Diagonal Corner Rectangle 14"/>
          <p:cNvSpPr/>
          <p:nvPr/>
        </p:nvSpPr>
        <p:spPr bwMode="auto">
          <a:xfrm rot="19895518">
            <a:off x="-226083" y="5672325"/>
            <a:ext cx="2272567" cy="686420"/>
          </a:xfrm>
          <a:prstGeom prst="round2DiagRect">
            <a:avLst>
              <a:gd name="adj1" fmla="val 50000"/>
              <a:gd name="adj2" fmla="val 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rtl="1">
              <a:defRPr/>
            </a:pPr>
            <a:r>
              <a:rPr lang="fa-IR" sz="2400" b="1" dirty="0">
                <a:solidFill>
                  <a:schemeClr val="bg1"/>
                </a:solidFill>
                <a:cs typeface="B Titr" pitchFamily="2" charset="-78"/>
              </a:rPr>
              <a:t>معاینات دوره ای</a:t>
            </a:r>
            <a:endParaRPr lang="en-US" sz="2400" b="1" dirty="0">
              <a:solidFill>
                <a:schemeClr val="bg1"/>
              </a:solidFill>
              <a:effectLst>
                <a:outerShdw blurRad="38100" dist="38100" dir="2700000" algn="tl">
                  <a:srgbClr val="FFFFFF"/>
                </a:outerShdw>
              </a:effectLst>
              <a:cs typeface="B Titr" pitchFamily="2" charset="-78"/>
            </a:endParaRPr>
          </a:p>
        </p:txBody>
      </p:sp>
    </p:spTree>
    <p:extLst>
      <p:ext uri="{BB962C8B-B14F-4D97-AF65-F5344CB8AC3E}">
        <p14:creationId xmlns:p14="http://schemas.microsoft.com/office/powerpoint/2010/main" val="1118330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ox(in)">
                                      <p:cBhvr>
                                        <p:cTn id="34" dur="5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300</TotalTime>
  <Words>3304</Words>
  <Application>Microsoft Office PowerPoint</Application>
  <PresentationFormat>On-screen Show (4:3)</PresentationFormat>
  <Paragraphs>457</Paragraphs>
  <Slides>82</Slides>
  <Notes>1</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Theme1</vt:lpstr>
      <vt:lpstr>معاینات سلامت شغلی</vt:lpstr>
      <vt:lpstr>هدف کلی</vt:lpstr>
      <vt:lpstr>اهداف معاينات دوره اي</vt:lpstr>
      <vt:lpstr>چگونگی انجام معاینات</vt:lpstr>
      <vt:lpstr>معاينات خروج از كار</vt:lpstr>
      <vt:lpstr>معاینات سلامت شغلی</vt:lpstr>
      <vt:lpstr>استنادهای قانونی</vt:lpstr>
      <vt:lpstr>استنادهای قانونی</vt:lpstr>
      <vt:lpstr>PowerPoint Presentation</vt:lpstr>
      <vt:lpstr>PowerPoint Presentation</vt:lpstr>
      <vt:lpstr>PowerPoint Presentation</vt:lpstr>
      <vt:lpstr>PowerPoint Presentation</vt:lpstr>
      <vt:lpstr>PowerPoint Presentation</vt:lpstr>
      <vt:lpstr>ماده‌ 88 تامین اجتماعی</vt:lpstr>
      <vt:lpstr>ماده‌ 61 تامین اجتماعی</vt:lpstr>
      <vt:lpstr>ماده‌ 91 تامین اجتماعی</vt:lpstr>
      <vt:lpstr>ماده‌ 71 تامین اجتماعی</vt:lpstr>
      <vt:lpstr>ماده‌ 70 تامین اجتماعی</vt:lpstr>
      <vt:lpstr>ماده‌ 70 تامین اجتماعی</vt:lpstr>
      <vt:lpstr>سیمای جهانی بیماریهای شغلی ILO</vt:lpstr>
      <vt:lpstr>PowerPoint Presentation</vt:lpstr>
      <vt:lpstr>160 میلیون مورد بیماریهای غیر کشنده  شغلی</vt:lpstr>
      <vt:lpstr>PowerPoint Presentation</vt:lpstr>
      <vt:lpstr>اروپا</vt:lpstr>
      <vt:lpstr>گزارش معاینات سال 1400</vt:lpstr>
      <vt:lpstr>آمار استانی 96 تا کنون</vt:lpstr>
      <vt:lpstr>وظیفه بازرسان قبل،حین،بعداز بازرسی</vt:lpstr>
      <vt:lpstr>روش های انجام معاینات سلامت شغلی</vt:lpstr>
      <vt:lpstr>مراکز پاراکیلینک</vt:lpstr>
      <vt:lpstr>نحوه همکاری مراکز پاراکیلینک </vt:lpstr>
      <vt:lpstr>مراحل انجام معاینات سلامت شغلی</vt:lpstr>
      <vt:lpstr>عوامل موثر در تجویز پاراکلینیک در معاینات سلامت شغلی </vt:lpstr>
      <vt:lpstr>آزمایشات و خدمات پاراکلینیک</vt:lpstr>
      <vt:lpstr>نحوه انجام آزمایشات و اقدامات تشخیصی</vt:lpstr>
      <vt:lpstr>نحوه انجام آزمایشات و اقدامات تشخیصی</vt:lpstr>
      <vt:lpstr>نحوه انجام آزمایشات و اقدامات تشخیصی</vt:lpstr>
      <vt:lpstr>نحوه انجام آزمایشات و اقدامات تشخیصی</vt:lpstr>
      <vt:lpstr>مراحل انجام معاینات سلامت شغلی</vt:lpstr>
      <vt:lpstr>نکات مهم</vt:lpstr>
      <vt:lpstr>PowerPoint Presentation</vt:lpstr>
      <vt:lpstr>PowerPoint Presentation</vt:lpstr>
      <vt:lpstr>PowerPoint Presentation</vt:lpstr>
      <vt:lpstr>PowerPoint Presentation</vt:lpstr>
      <vt:lpstr>PowerPoint Presentation</vt:lpstr>
      <vt:lpstr>فرم معاینات سلامت شغلی</vt:lpstr>
      <vt:lpstr>سوابق شغلی</vt:lpstr>
      <vt:lpstr>اندازه گیری عوامل زیان آورشغلی </vt:lpstr>
      <vt:lpstr>سابقه شخصی، خانوادگی و پزشکی</vt:lpstr>
      <vt:lpstr>PowerPoint Presentation</vt:lpstr>
      <vt:lpstr>آزمایشات تشخیص طبی</vt:lpstr>
      <vt:lpstr>بینایی سنجی</vt:lpstr>
      <vt:lpstr>ادیومتری</vt:lpstr>
      <vt:lpstr>اسپیرومتری</vt:lpstr>
      <vt:lpstr>سایر اقدامات پاراکلینیک</vt:lpstr>
      <vt:lpstr>ارجاع</vt:lpstr>
      <vt:lpstr>نظر نهایی</vt:lpstr>
      <vt:lpstr>پرسش های متداول</vt:lpstr>
      <vt:lpstr>پرسش های متداول</vt:lpstr>
      <vt:lpstr>پاسخ</vt:lpstr>
      <vt:lpstr>پرسش های متداول</vt:lpstr>
      <vt:lpstr>چه کسانی مجازند تفسیر اسپیرومتری را انجام دهند ؟ </vt:lpstr>
      <vt:lpstr>درخواست پاراکلینیک در معاینات سلامت شغلی توسط چه کسی صورت می پذیرد ؟</vt:lpstr>
      <vt:lpstr>چه اطلاعاتي در رابطه با عوامل زیان آور محیط کار درفرم معاینات ثبت می شود ؟</vt:lpstr>
      <vt:lpstr>مشاغلي كه مشمول انجام معاينات دوره ای شش ماه يك بار است چطور تشخيص بدهيم؟ به استناد بخشنامه مركز سلامت محيط و كار در موارد ذيل شاغلين مشمول انجام معاينات دوره شش ماه يك بار مي باشند: </vt:lpstr>
      <vt:lpstr>الف ) کلیه کارگرانیکه در تماس با مواد شیمیایی مندرج در فهرست کنواسیون های روتردام و استکهلم قرار دارند. ب ) کلیه کارگرانیکه در معرض مواد شیمیایی مندرج در جدول مواد سرطان زا و غیرسرطان زای اعلام شده توسط سازمانهای :OSHA, IARC, NTP , ACGIH به شرح ذیل اشتغال دارند :  </vt:lpstr>
      <vt:lpstr>مشاغلي كه مشمول انجام معاينات دوره ای ششماهه</vt:lpstr>
      <vt:lpstr>مشاغلي كه مشمول انجام معاينات دوره ای ششماهه</vt:lpstr>
      <vt:lpstr>مشاغلي كه مشمول انجام معاينات دوره ای ششماهه</vt:lpstr>
      <vt:lpstr>مشاغلي كه مشمول انجام معاينات دوره ای ششماهه</vt:lpstr>
      <vt:lpstr>شکایت های  کارگران بابت بیماری ناشی از کار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نکات مهم</vt:lpstr>
      <vt:lpstr>در زمان خونگیری</vt:lpstr>
      <vt:lpstr>نکات مهم</vt:lpstr>
      <vt:lpstr>نکات مهم</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طب کار 97</dc:title>
  <dc:creator>jbarazande</dc:creator>
  <cp:lastModifiedBy>jbarazande</cp:lastModifiedBy>
  <cp:revision>56</cp:revision>
  <dcterms:created xsi:type="dcterms:W3CDTF">2018-07-05T03:39:59Z</dcterms:created>
  <dcterms:modified xsi:type="dcterms:W3CDTF">2022-06-20T03:05:47Z</dcterms:modified>
</cp:coreProperties>
</file>